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wav" ContentType="audio/wav"/>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75"/>
  </p:notesMasterIdLst>
  <p:sldIdLst>
    <p:sldId id="256" r:id="rId2"/>
    <p:sldId id="257" r:id="rId3"/>
    <p:sldId id="377" r:id="rId4"/>
    <p:sldId id="289" r:id="rId5"/>
    <p:sldId id="290" r:id="rId6"/>
    <p:sldId id="292" r:id="rId7"/>
    <p:sldId id="293" r:id="rId8"/>
    <p:sldId id="369" r:id="rId9"/>
    <p:sldId id="394" r:id="rId10"/>
    <p:sldId id="371" r:id="rId11"/>
    <p:sldId id="372" r:id="rId12"/>
    <p:sldId id="370" r:id="rId13"/>
    <p:sldId id="373" r:id="rId14"/>
    <p:sldId id="392" r:id="rId15"/>
    <p:sldId id="393" r:id="rId16"/>
    <p:sldId id="395" r:id="rId17"/>
    <p:sldId id="396" r:id="rId18"/>
    <p:sldId id="397" r:id="rId19"/>
    <p:sldId id="398" r:id="rId20"/>
    <p:sldId id="374" r:id="rId21"/>
    <p:sldId id="375" r:id="rId22"/>
    <p:sldId id="378" r:id="rId23"/>
    <p:sldId id="383" r:id="rId24"/>
    <p:sldId id="391" r:id="rId25"/>
    <p:sldId id="384" r:id="rId26"/>
    <p:sldId id="385" r:id="rId27"/>
    <p:sldId id="386" r:id="rId28"/>
    <p:sldId id="387" r:id="rId29"/>
    <p:sldId id="388" r:id="rId30"/>
    <p:sldId id="390" r:id="rId31"/>
    <p:sldId id="379" r:id="rId32"/>
    <p:sldId id="380" r:id="rId33"/>
    <p:sldId id="399" r:id="rId34"/>
    <p:sldId id="400" r:id="rId35"/>
    <p:sldId id="381" r:id="rId36"/>
    <p:sldId id="382" r:id="rId37"/>
    <p:sldId id="332" r:id="rId38"/>
    <p:sldId id="333" r:id="rId39"/>
    <p:sldId id="334" r:id="rId40"/>
    <p:sldId id="335" r:id="rId41"/>
    <p:sldId id="336" r:id="rId42"/>
    <p:sldId id="337" r:id="rId43"/>
    <p:sldId id="338" r:id="rId44"/>
    <p:sldId id="339" r:id="rId45"/>
    <p:sldId id="340" r:id="rId46"/>
    <p:sldId id="341" r:id="rId47"/>
    <p:sldId id="343" r:id="rId48"/>
    <p:sldId id="344" r:id="rId49"/>
    <p:sldId id="345" r:id="rId50"/>
    <p:sldId id="346" r:id="rId51"/>
    <p:sldId id="347" r:id="rId52"/>
    <p:sldId id="348" r:id="rId53"/>
    <p:sldId id="349" r:id="rId54"/>
    <p:sldId id="350" r:id="rId55"/>
    <p:sldId id="351" r:id="rId56"/>
    <p:sldId id="352" r:id="rId57"/>
    <p:sldId id="353" r:id="rId58"/>
    <p:sldId id="354" r:id="rId59"/>
    <p:sldId id="355" r:id="rId60"/>
    <p:sldId id="356" r:id="rId61"/>
    <p:sldId id="357" r:id="rId62"/>
    <p:sldId id="358" r:id="rId63"/>
    <p:sldId id="359" r:id="rId64"/>
    <p:sldId id="360" r:id="rId65"/>
    <p:sldId id="361" r:id="rId66"/>
    <p:sldId id="362" r:id="rId67"/>
    <p:sldId id="363" r:id="rId68"/>
    <p:sldId id="364" r:id="rId69"/>
    <p:sldId id="365" r:id="rId70"/>
    <p:sldId id="366" r:id="rId71"/>
    <p:sldId id="368" r:id="rId72"/>
    <p:sldId id="261" r:id="rId73"/>
    <p:sldId id="401" r:id="rId7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1704"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59"/>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image" Target="../media/image41.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image" Target="../media/image43.png"/></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image" Target="../media/image45.pn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image" Target="../media/image4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8.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image" Target="../media/image34.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A479CE5-674C-4F19-9649-CD059BC647A3}" type="datetimeFigureOut">
              <a:rPr lang="zh-CN" altLang="en-US" smtClean="0"/>
              <a:t>2019/8/30</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132CDCA-7395-495D-8FDD-D1B1E443942B}" type="slidenum">
              <a:rPr lang="zh-CN" altLang="en-US" smtClean="0"/>
              <a:t>‹#›</a:t>
            </a:fld>
            <a:endParaRPr lang="zh-CN" altLang="en-US"/>
          </a:p>
        </p:txBody>
      </p:sp>
    </p:spTree>
    <p:extLst>
      <p:ext uri="{BB962C8B-B14F-4D97-AF65-F5344CB8AC3E}">
        <p14:creationId xmlns:p14="http://schemas.microsoft.com/office/powerpoint/2010/main" val="2994725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132CDCA-7395-495D-8FDD-D1B1E443942B}" type="slidenum">
              <a:rPr lang="zh-CN" altLang="en-US" smtClean="0"/>
              <a:t>12</a:t>
            </a:fld>
            <a:endParaRPr lang="zh-CN" altLang="en-US"/>
          </a:p>
        </p:txBody>
      </p:sp>
    </p:spTree>
    <p:extLst>
      <p:ext uri="{BB962C8B-B14F-4D97-AF65-F5344CB8AC3E}">
        <p14:creationId xmlns:p14="http://schemas.microsoft.com/office/powerpoint/2010/main" val="1779268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2DFC1A-B0C9-4659-B8A3-B5A0D23E6CF5}" type="slidenum">
              <a:rPr lang="en-US" altLang="zh-CN"/>
              <a:pPr/>
              <a:t>16</a:t>
            </a:fld>
            <a:endParaRPr lang="en-US" altLang="zh-CN"/>
          </a:p>
        </p:txBody>
      </p:sp>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725833D-B9D5-43E0-B306-32C6C472FEB6}" type="slidenum">
              <a:rPr lang="en-US" altLang="zh-CN"/>
              <a:pPr/>
              <a:t>17</a:t>
            </a:fld>
            <a:endParaRPr lang="en-US" altLang="zh-CN"/>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2CC4B81-77CF-49AC-8F0B-A2480E1A9E25}" type="slidenum">
              <a:rPr lang="en-US" altLang="zh-CN"/>
              <a:pPr/>
              <a:t>18</a:t>
            </a:fld>
            <a:endParaRPr lang="en-US" altLang="zh-CN"/>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xfrm>
            <a:off x="914400" y="4343400"/>
            <a:ext cx="5029200" cy="4114800"/>
          </a:xfrm>
        </p:spPr>
        <p:txBody>
          <a:bodyPr/>
          <a:lstStyle/>
          <a:p>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对角圆角矩形 6"/>
          <p:cNvSpPr/>
          <p:nvPr/>
        </p:nvSpPr>
        <p:spPr>
          <a:xfrm>
            <a:off x="164592" y="146304"/>
            <a:ext cx="8814816" cy="2505456"/>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64234" y="381001"/>
            <a:ext cx="8229600" cy="2209800"/>
          </a:xfrm>
          <a:prstGeom prst="rect">
            <a:avLst/>
          </a:prstGeom>
        </p:spPr>
        <p:txBody>
          <a:bodyPr lIns="45720" rIns="228600" anchor="b">
            <a:normAutofit/>
          </a:bodyPr>
          <a:lstStyle>
            <a:lvl1pPr marL="0" algn="r">
              <a:defRPr sz="4800"/>
            </a:lvl1pPr>
            <a:extLst/>
          </a:lstStyle>
          <a:p>
            <a:r>
              <a:rPr kumimoji="0" lang="zh-CN" altLang="en-US"/>
              <a:t>单击此处编辑母版标题样式</a:t>
            </a:r>
            <a:endParaRPr kumimoji="0" lang="en-US"/>
          </a:p>
        </p:txBody>
      </p:sp>
      <p:sp>
        <p:nvSpPr>
          <p:cNvPr id="9" name="副标题 8"/>
          <p:cNvSpPr>
            <a:spLocks noGrp="1"/>
          </p:cNvSpPr>
          <p:nvPr>
            <p:ph type="subTitle" idx="1"/>
          </p:nvPr>
        </p:nvSpPr>
        <p:spPr>
          <a:xfrm>
            <a:off x="2133600" y="2819400"/>
            <a:ext cx="6560234" cy="1752600"/>
          </a:xfrm>
          <a:prstGeom prst="rect">
            <a:avLst/>
          </a:prstGeom>
        </p:spPr>
        <p:txBody>
          <a:bodyPr lIns="45720" rIns="246888"/>
          <a:lstStyle>
            <a:lvl1pPr marL="0" indent="0" algn="r">
              <a:spcBef>
                <a:spcPts val="0"/>
              </a:spcBef>
              <a:buNone/>
              <a:defRPr>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zh-CN" altLang="en-US"/>
              <a:t>单击此处编辑母版副标题样式</a:t>
            </a:r>
            <a:endParaRPr kumimoji="0" lang="en-US"/>
          </a:p>
        </p:txBody>
      </p:sp>
      <p:sp>
        <p:nvSpPr>
          <p:cNvPr id="10" name="日期占位符 9"/>
          <p:cNvSpPr>
            <a:spLocks noGrp="1"/>
          </p:cNvSpPr>
          <p:nvPr>
            <p:ph type="dt" sz="half" idx="10"/>
          </p:nvPr>
        </p:nvSpPr>
        <p:spPr>
          <a:xfrm>
            <a:off x="5562600" y="6509004"/>
            <a:ext cx="3002280" cy="274320"/>
          </a:xfrm>
        </p:spPr>
        <p:txBody>
          <a:bodyPr vert="horz" rtlCol="0"/>
          <a:lstStyle/>
          <a:p>
            <a:fld id="{530820CF-B880-4189-942D-D702A7CBA730}" type="datetimeFigureOut">
              <a:rPr lang="zh-CN" altLang="en-US" smtClean="0"/>
              <a:t>2019/8/30</a:t>
            </a:fld>
            <a:endParaRPr lang="zh-CN" altLang="en-US"/>
          </a:p>
        </p:txBody>
      </p:sp>
      <p:sp>
        <p:nvSpPr>
          <p:cNvPr id="11" name="灯片编号占位符 10"/>
          <p:cNvSpPr>
            <a:spLocks noGrp="1"/>
          </p:cNvSpPr>
          <p:nvPr>
            <p:ph type="sldNum" sz="quarter" idx="11"/>
          </p:nvPr>
        </p:nvSpPr>
        <p:spPr>
          <a:xfrm>
            <a:off x="8638952" y="6509004"/>
            <a:ext cx="464288" cy="274320"/>
          </a:xfrm>
        </p:spPr>
        <p:txBody>
          <a:bodyPr vert="horz" rtlCol="0"/>
          <a:lstStyle>
            <a:lvl1pPr>
              <a:defRPr>
                <a:solidFill>
                  <a:schemeClr val="tx2">
                    <a:shade val="90000"/>
                  </a:schemeClr>
                </a:solidFill>
              </a:defRPr>
            </a:lvl1pPr>
            <a:extLst/>
          </a:lstStyle>
          <a:p>
            <a:fld id="{0C913308-F349-4B6D-A68A-DD1791B4A57B}" type="slidenum">
              <a:rPr lang="zh-CN" altLang="en-US" smtClean="0"/>
              <a:t>‹#›</a:t>
            </a:fld>
            <a:endParaRPr lang="zh-CN" altLang="en-US"/>
          </a:p>
        </p:txBody>
      </p:sp>
      <p:sp>
        <p:nvSpPr>
          <p:cNvPr id="12" name="页脚占位符 11"/>
          <p:cNvSpPr>
            <a:spLocks noGrp="1"/>
          </p:cNvSpPr>
          <p:nvPr>
            <p:ph type="ftr" sz="quarter" idx="12"/>
          </p:nvPr>
        </p:nvSpPr>
        <p:spPr>
          <a:xfrm>
            <a:off x="1600200" y="6509004"/>
            <a:ext cx="3907464" cy="274320"/>
          </a:xfrm>
        </p:spPr>
        <p:txBody>
          <a:bodyPr vert="horz" rtlCol="0"/>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30820CF-B880-4189-942D-D702A7CBA730}" type="datetimeFigureOut">
              <a:rPr lang="zh-CN" altLang="en-US" smtClean="0"/>
              <a:t>2019/8/30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8" name="矩形 7"/>
          <p:cNvSpPr/>
          <p:nvPr userDrawn="1"/>
        </p:nvSpPr>
        <p:spPr>
          <a:xfrm>
            <a:off x="588392" y="1196752"/>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277813"/>
            <a:ext cx="7772400" cy="114300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914400" y="1600200"/>
            <a:ext cx="7772400" cy="45307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3AD1E4E-AD6C-4913-8581-5B67AD975420}" type="slidenum">
              <a:rPr lang="en-US" altLang="zh-CN"/>
              <a:pPr/>
              <a:t>‹#›</a:t>
            </a:fld>
            <a:endParaRPr lang="en-US" altLang="zh-CN"/>
          </a:p>
        </p:txBody>
      </p:sp>
      <p:sp>
        <p:nvSpPr>
          <p:cNvPr id="7" name="矩形 6"/>
          <p:cNvSpPr/>
          <p:nvPr userDrawn="1"/>
        </p:nvSpPr>
        <p:spPr>
          <a:xfrm>
            <a:off x="588392" y="1268760"/>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extLst>
      <p:ext uri="{BB962C8B-B14F-4D97-AF65-F5344CB8AC3E}">
        <p14:creationId xmlns:p14="http://schemas.microsoft.com/office/powerpoint/2010/main" val="2128565109"/>
      </p:ext>
    </p:extLst>
  </p:cSld>
  <p:clrMapOvr>
    <a:masterClrMapping/>
  </p:clrMapOvr>
  <p:transition>
    <p:blinds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B9C76F96-67D3-4C88-9586-42229B75284D}" type="slidenum">
              <a:rPr lang="en-US" altLang="zh-CN"/>
              <a:pPr/>
              <a:t>‹#›</a:t>
            </a:fld>
            <a:endParaRPr lang="en-US" altLang="zh-CN"/>
          </a:p>
        </p:txBody>
      </p:sp>
      <p:sp>
        <p:nvSpPr>
          <p:cNvPr id="5" name="矩形 4"/>
          <p:cNvSpPr/>
          <p:nvPr userDrawn="1"/>
        </p:nvSpPr>
        <p:spPr>
          <a:xfrm>
            <a:off x="588392" y="1268760"/>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extLst>
      <p:ext uri="{BB962C8B-B14F-4D97-AF65-F5344CB8AC3E}">
        <p14:creationId xmlns:p14="http://schemas.microsoft.com/office/powerpoint/2010/main" val="2309811011"/>
      </p:ext>
    </p:extLst>
  </p:cSld>
  <p:clrMapOvr>
    <a:masterClrMapping/>
  </p:clrMapOvr>
  <p:transition>
    <p:blinds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AndTwoObj">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914400" y="277813"/>
            <a:ext cx="7772400" cy="1143000"/>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914400" y="1600200"/>
            <a:ext cx="3810000" cy="453072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76800" y="1600200"/>
            <a:ext cx="3810000" cy="21891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876800" y="3941763"/>
            <a:ext cx="3810000" cy="218916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日期占位符 5"/>
          <p:cNvSpPr>
            <a:spLocks noGrp="1"/>
          </p:cNvSpPr>
          <p:nvPr>
            <p:ph type="dt" sz="half" idx="10"/>
          </p:nvPr>
        </p:nvSpPr>
        <p:spPr>
          <a:xfrm>
            <a:off x="914400" y="6251575"/>
            <a:ext cx="19812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352800" y="6248400"/>
            <a:ext cx="29718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781800" y="6248400"/>
            <a:ext cx="1905000" cy="457200"/>
          </a:xfrm>
        </p:spPr>
        <p:txBody>
          <a:bodyPr/>
          <a:lstStyle>
            <a:lvl1pPr>
              <a:defRPr/>
            </a:lvl1pPr>
          </a:lstStyle>
          <a:p>
            <a:fld id="{12C73E47-1D1E-45FC-9AD1-57E712D27449}" type="slidenum">
              <a:rPr lang="en-US" altLang="zh-CN"/>
              <a:pPr/>
              <a:t>‹#›</a:t>
            </a:fld>
            <a:endParaRPr lang="en-US" altLang="zh-CN"/>
          </a:p>
        </p:txBody>
      </p:sp>
      <p:sp>
        <p:nvSpPr>
          <p:cNvPr id="9" name="矩形 8"/>
          <p:cNvSpPr/>
          <p:nvPr userDrawn="1"/>
        </p:nvSpPr>
        <p:spPr>
          <a:xfrm>
            <a:off x="588392" y="1268760"/>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extLst>
      <p:ext uri="{BB962C8B-B14F-4D97-AF65-F5344CB8AC3E}">
        <p14:creationId xmlns:p14="http://schemas.microsoft.com/office/powerpoint/2010/main" val="3821004352"/>
      </p:ext>
    </p:extLst>
  </p:cSld>
  <p:clrMapOvr>
    <a:masterClrMapping/>
  </p:clrMapOvr>
  <p:transition>
    <p:blinds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914400" y="277813"/>
            <a:ext cx="7772400" cy="1143000"/>
          </a:xfrm>
          <a:prstGeom prst="rect">
            <a:avLst/>
          </a:prstGeom>
        </p:spPr>
        <p:txBody>
          <a:bodyPr/>
          <a:lstStyle/>
          <a:p>
            <a:r>
              <a:rPr lang="zh-CN" altLang="en-US"/>
              <a:t>单击此处编辑母版标题样式</a:t>
            </a:r>
          </a:p>
        </p:txBody>
      </p:sp>
      <p:sp>
        <p:nvSpPr>
          <p:cNvPr id="3" name="内容占位符 2"/>
          <p:cNvSpPr>
            <a:spLocks noGrp="1"/>
          </p:cNvSpPr>
          <p:nvPr>
            <p:ph sz="quarter" idx="1"/>
          </p:nvPr>
        </p:nvSpPr>
        <p:spPr>
          <a:xfrm>
            <a:off x="914400" y="1600200"/>
            <a:ext cx="3810000" cy="21891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76800" y="1600200"/>
            <a:ext cx="3810000" cy="21891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914400" y="3941763"/>
            <a:ext cx="3810000" cy="218916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876800" y="3941763"/>
            <a:ext cx="3810000" cy="218916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914400" y="6251575"/>
            <a:ext cx="1981200" cy="457200"/>
          </a:xfrm>
        </p:spPr>
        <p:txBody>
          <a:bodyPr/>
          <a:lstStyle>
            <a:lvl1pPr>
              <a:defRPr/>
            </a:lvl1pPr>
          </a:lstStyle>
          <a:p>
            <a:endParaRPr lang="en-US" altLang="zh-CN"/>
          </a:p>
        </p:txBody>
      </p:sp>
      <p:sp>
        <p:nvSpPr>
          <p:cNvPr id="8" name="页脚占位符 7"/>
          <p:cNvSpPr>
            <a:spLocks noGrp="1"/>
          </p:cNvSpPr>
          <p:nvPr>
            <p:ph type="ftr" sz="quarter" idx="11"/>
          </p:nvPr>
        </p:nvSpPr>
        <p:spPr>
          <a:xfrm>
            <a:off x="3352800" y="6248400"/>
            <a:ext cx="2971800" cy="457200"/>
          </a:xfrm>
        </p:spPr>
        <p:txBody>
          <a:bodyPr/>
          <a:lstStyle>
            <a:lvl1pPr>
              <a:defRPr/>
            </a:lvl1pPr>
          </a:lstStyle>
          <a:p>
            <a:endParaRPr lang="en-US" altLang="zh-CN"/>
          </a:p>
        </p:txBody>
      </p:sp>
      <p:sp>
        <p:nvSpPr>
          <p:cNvPr id="9" name="灯片编号占位符 8"/>
          <p:cNvSpPr>
            <a:spLocks noGrp="1"/>
          </p:cNvSpPr>
          <p:nvPr>
            <p:ph type="sldNum" sz="quarter" idx="12"/>
          </p:nvPr>
        </p:nvSpPr>
        <p:spPr>
          <a:xfrm>
            <a:off x="6781800" y="6248400"/>
            <a:ext cx="1905000" cy="457200"/>
          </a:xfrm>
        </p:spPr>
        <p:txBody>
          <a:bodyPr/>
          <a:lstStyle>
            <a:lvl1pPr>
              <a:defRPr/>
            </a:lvl1pPr>
          </a:lstStyle>
          <a:p>
            <a:fld id="{06621F9D-4160-4295-9E18-F16BFA5E4A58}" type="slidenum">
              <a:rPr lang="en-US" altLang="zh-CN"/>
              <a:pPr/>
              <a:t>‹#›</a:t>
            </a:fld>
            <a:endParaRPr lang="en-US" altLang="zh-CN"/>
          </a:p>
        </p:txBody>
      </p:sp>
      <p:sp>
        <p:nvSpPr>
          <p:cNvPr id="10" name="矩形 9"/>
          <p:cNvSpPr/>
          <p:nvPr userDrawn="1"/>
        </p:nvSpPr>
        <p:spPr>
          <a:xfrm>
            <a:off x="588392" y="1268760"/>
            <a:ext cx="8001000" cy="9144"/>
          </a:xfrm>
          <a:prstGeom prst="rect">
            <a:avLst/>
          </a:prstGeom>
          <a:solidFill>
            <a:schemeClr val="accent1"/>
          </a:solidFill>
          <a:ln w="38100" cap="rnd" cmpd="sng" algn="ctr">
            <a:noFill/>
            <a:prstDash val="solid"/>
          </a:ln>
          <a:effectLst>
            <a:outerShdw blurRad="12700" dist="12900" dir="5400000" algn="tl" rotWithShape="0">
              <a:srgbClr val="000000">
                <a:alpha val="75000"/>
              </a:srgb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extLst>
      <p:ext uri="{BB962C8B-B14F-4D97-AF65-F5344CB8AC3E}">
        <p14:creationId xmlns:p14="http://schemas.microsoft.com/office/powerpoint/2010/main" val="736475110"/>
      </p:ext>
    </p:extLst>
  </p:cSld>
  <p:clrMapOvr>
    <a:masterClrMapping/>
  </p:clrMapOvr>
  <p:transition>
    <p:blinds dir="vert"/>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对角圆角矩形 6"/>
          <p:cNvSpPr/>
          <p:nvPr/>
        </p:nvSpPr>
        <p:spPr>
          <a:xfrm>
            <a:off x="164592" y="147085"/>
            <a:ext cx="8810846" cy="6565392"/>
          </a:xfrm>
          <a:prstGeom prst="round2DiagRect">
            <a:avLst>
              <a:gd name="adj1" fmla="val 11807"/>
              <a:gd name="adj2" fmla="val 0"/>
            </a:avLst>
          </a:prstGeom>
          <a:solidFill>
            <a:schemeClr val="bg2">
              <a:tint val="85000"/>
              <a:shade val="90000"/>
              <a:satMod val="150000"/>
              <a:alpha val="65000"/>
            </a:schemeClr>
          </a:solidFill>
          <a:ln w="11000" cap="rnd" cmpd="sng" algn="ctr">
            <a:solidFill>
              <a:schemeClr val="bg2">
                <a:tint val="78000"/>
                <a:satMod val="180000"/>
                <a:alpha val="88000"/>
              </a:schemeClr>
            </a:solidFill>
            <a:prstDash val="solid"/>
          </a:ln>
          <a:effectLst>
            <a:innerShdw blurRad="114300">
              <a:srgbClr val="000000">
                <a:alpha val="100000"/>
              </a:srgbClr>
            </a:inn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页脚占位符 2"/>
          <p:cNvSpPr>
            <a:spLocks noGrp="1"/>
          </p:cNvSpPr>
          <p:nvPr>
            <p:ph type="ftr" sz="quarter" idx="3"/>
          </p:nvPr>
        </p:nvSpPr>
        <p:spPr>
          <a:xfrm>
            <a:off x="1295400" y="6400800"/>
            <a:ext cx="4212264" cy="274320"/>
          </a:xfrm>
          <a:prstGeom prst="rect">
            <a:avLst/>
          </a:prstGeom>
        </p:spPr>
        <p:txBody>
          <a:bodyPr/>
          <a:lstStyle>
            <a:lvl1pPr algn="r" eaLnBrk="1" latinLnBrk="0" hangingPunct="1">
              <a:defRPr kumimoji="0" sz="1300">
                <a:solidFill>
                  <a:schemeClr val="bg2">
                    <a:tint val="60000"/>
                    <a:satMod val="155000"/>
                  </a:schemeClr>
                </a:solidFill>
              </a:defRPr>
            </a:lvl1pPr>
            <a:extLst/>
          </a:lstStyle>
          <a:p>
            <a:endParaRPr lang="zh-CN" altLang="en-US"/>
          </a:p>
        </p:txBody>
      </p:sp>
      <p:sp>
        <p:nvSpPr>
          <p:cNvPr id="14" name="日期占位符 13"/>
          <p:cNvSpPr>
            <a:spLocks noGrp="1"/>
          </p:cNvSpPr>
          <p:nvPr>
            <p:ph type="dt" sz="half" idx="2"/>
          </p:nvPr>
        </p:nvSpPr>
        <p:spPr>
          <a:xfrm>
            <a:off x="5562600" y="6400800"/>
            <a:ext cx="3002280" cy="274320"/>
          </a:xfrm>
          <a:prstGeom prst="rect">
            <a:avLst/>
          </a:prstGeom>
        </p:spPr>
        <p:txBody>
          <a:bodyPr/>
          <a:lstStyle>
            <a:lvl1pPr algn="l" eaLnBrk="1" latinLnBrk="0" hangingPunct="1">
              <a:defRPr kumimoji="0" sz="1300">
                <a:solidFill>
                  <a:schemeClr val="bg2">
                    <a:tint val="60000"/>
                    <a:satMod val="155000"/>
                  </a:schemeClr>
                </a:solidFill>
              </a:defRPr>
            </a:lvl1pPr>
            <a:extLst/>
          </a:lstStyle>
          <a:p>
            <a:fld id="{530820CF-B880-4189-942D-D702A7CBA730}" type="datetimeFigureOut">
              <a:rPr lang="zh-CN" altLang="en-US" smtClean="0"/>
              <a:t>2019/8/30</a:t>
            </a:fld>
            <a:endParaRPr lang="zh-CN" altLang="en-US"/>
          </a:p>
        </p:txBody>
      </p:sp>
      <p:sp>
        <p:nvSpPr>
          <p:cNvPr id="23" name="灯片编号占位符 22"/>
          <p:cNvSpPr>
            <a:spLocks noGrp="1"/>
          </p:cNvSpPr>
          <p:nvPr>
            <p:ph type="sldNum" sz="quarter" idx="4"/>
          </p:nvPr>
        </p:nvSpPr>
        <p:spPr>
          <a:xfrm>
            <a:off x="8638952" y="6514568"/>
            <a:ext cx="464288" cy="274320"/>
          </a:xfrm>
          <a:prstGeom prst="rect">
            <a:avLst/>
          </a:prstGeom>
        </p:spPr>
        <p:txBody>
          <a:bodyPr anchor="ctr"/>
          <a:lstStyle>
            <a:lvl1pPr algn="r" eaLnBrk="1" latinLnBrk="0" hangingPunct="1">
              <a:defRPr kumimoji="0" sz="1600">
                <a:solidFill>
                  <a:schemeClr val="tx2">
                    <a:shade val="90000"/>
                  </a:schemeClr>
                </a:solidFill>
                <a:effectLst/>
              </a:defRPr>
            </a:lvl1pPr>
            <a:extLst/>
          </a:lstStyle>
          <a:p>
            <a:fld id="{0C913308-F349-4B6D-A68A-DD1791B4A57B}" type="slidenum">
              <a:rPr lang="zh-CN" altLang="en-US" smtClean="0"/>
              <a:t>‹#›</a:t>
            </a:fld>
            <a:endParaRPr lang="zh-CN" altLang="en-US"/>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Lst>
  <p:txStyles>
    <p:title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p:titleStyle>
    <p:body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4.xml"/><Relationship Id="rId1" Type="http://schemas.openxmlformats.org/officeDocument/2006/relationships/vmlDrawing" Target="../drawings/vmlDrawing2.v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vmlDrawing" Target="../drawings/vmlDrawing3.vml"/><Relationship Id="rId5" Type="http://schemas.openxmlformats.org/officeDocument/2006/relationships/image" Target="../media/image5.png"/><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4.xml"/><Relationship Id="rId1" Type="http://schemas.openxmlformats.org/officeDocument/2006/relationships/vmlDrawing" Target="../drawings/vmlDrawing4.v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slide" Target="slide72.xml"/><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12.jpeg"/><Relationship Id="rId4" Type="http://schemas.openxmlformats.org/officeDocument/2006/relationships/image" Target="../media/image11.jpeg"/></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slide" Target="slide7.xml"/><Relationship Id="rId5" Type="http://schemas.openxmlformats.org/officeDocument/2006/relationships/image" Target="../media/image15.jpeg"/><Relationship Id="rId4" Type="http://schemas.openxmlformats.org/officeDocument/2006/relationships/image" Target="../media/image14.jpeg"/></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8.jpeg"/><Relationship Id="rId4" Type="http://schemas.openxmlformats.org/officeDocument/2006/relationships/slide" Target="slide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26.png"/><Relationship Id="rId5" Type="http://schemas.openxmlformats.org/officeDocument/2006/relationships/oleObject" Target="../embeddings/oleObject6.bin"/><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6.v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3.xml"/><Relationship Id="rId1" Type="http://schemas.openxmlformats.org/officeDocument/2006/relationships/vmlDrawing" Target="../drawings/vmlDrawing7.v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xml"/><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4.xml"/><Relationship Id="rId1" Type="http://schemas.openxmlformats.org/officeDocument/2006/relationships/vmlDrawing" Target="../drawings/vmlDrawing8.v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oleObject" Target="../embeddings/oleObject16.bin"/><Relationship Id="rId3" Type="http://schemas.openxmlformats.org/officeDocument/2006/relationships/oleObject" Target="../embeddings/oleObject11.bin"/><Relationship Id="rId7" Type="http://schemas.openxmlformats.org/officeDocument/2006/relationships/oleObject" Target="../embeddings/oleObject13.bin"/><Relationship Id="rId12" Type="http://schemas.openxmlformats.org/officeDocument/2006/relationships/image" Target="../media/image38.png"/><Relationship Id="rId2" Type="http://schemas.openxmlformats.org/officeDocument/2006/relationships/slideLayout" Target="../slideLayouts/slideLayout4.xml"/><Relationship Id="rId16" Type="http://schemas.openxmlformats.org/officeDocument/2006/relationships/image" Target="../media/image40.png"/><Relationship Id="rId1" Type="http://schemas.openxmlformats.org/officeDocument/2006/relationships/vmlDrawing" Target="../drawings/vmlDrawing9.vml"/><Relationship Id="rId6" Type="http://schemas.openxmlformats.org/officeDocument/2006/relationships/image" Target="../media/image35.png"/><Relationship Id="rId11" Type="http://schemas.openxmlformats.org/officeDocument/2006/relationships/oleObject" Target="../embeddings/oleObject15.bin"/><Relationship Id="rId5" Type="http://schemas.openxmlformats.org/officeDocument/2006/relationships/oleObject" Target="../embeddings/oleObject12.bin"/><Relationship Id="rId15" Type="http://schemas.openxmlformats.org/officeDocument/2006/relationships/oleObject" Target="../embeddings/oleObject17.bin"/><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oleObject" Target="../embeddings/oleObject14.bin"/><Relationship Id="rId1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3.xml"/><Relationship Id="rId1" Type="http://schemas.openxmlformats.org/officeDocument/2006/relationships/vmlDrawing" Target="../drawings/vmlDrawing10.vml"/><Relationship Id="rId6" Type="http://schemas.openxmlformats.org/officeDocument/2006/relationships/image" Target="../media/image42.png"/><Relationship Id="rId5" Type="http://schemas.openxmlformats.org/officeDocument/2006/relationships/oleObject" Target="../embeddings/oleObject19.bin"/><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3.xml"/><Relationship Id="rId1" Type="http://schemas.openxmlformats.org/officeDocument/2006/relationships/vmlDrawing" Target="../drawings/vmlDrawing11.vml"/><Relationship Id="rId6" Type="http://schemas.openxmlformats.org/officeDocument/2006/relationships/image" Target="../media/image44.png"/><Relationship Id="rId5" Type="http://schemas.openxmlformats.org/officeDocument/2006/relationships/oleObject" Target="../embeddings/oleObject21.bin"/><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46.png"/><Relationship Id="rId5" Type="http://schemas.openxmlformats.org/officeDocument/2006/relationships/oleObject" Target="../embeddings/oleObject23.bin"/><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image" Target="../media/image48.png"/><Relationship Id="rId5" Type="http://schemas.openxmlformats.org/officeDocument/2006/relationships/oleObject" Target="../embeddings/oleObject25.bin"/><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 Id="rId4" Type="http://schemas.openxmlformats.org/officeDocument/2006/relationships/slide" Target="slide3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3.xml"/><Relationship Id="rId4" Type="http://schemas.openxmlformats.org/officeDocument/2006/relationships/image" Target="../media/image61.jpeg"/></Relationships>
</file>

<file path=ppt/slides/_rels/slide5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audio" Target="../media/audio1.wav"/><Relationship Id="rId1" Type="http://schemas.openxmlformats.org/officeDocument/2006/relationships/slideLayout" Target="../slideLayouts/slideLayout3.xml"/><Relationship Id="rId5" Type="http://schemas.openxmlformats.org/officeDocument/2006/relationships/image" Target="../media/image64.jpeg"/><Relationship Id="rId4" Type="http://schemas.openxmlformats.org/officeDocument/2006/relationships/image" Target="../media/image63.jpeg"/></Relationships>
</file>

<file path=ppt/slides/_rels/slide59.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5.jpeg"/><Relationship Id="rId1" Type="http://schemas.openxmlformats.org/officeDocument/2006/relationships/slideLayout" Target="../slideLayouts/slideLayout3.xml"/><Relationship Id="rId5" Type="http://schemas.openxmlformats.org/officeDocument/2006/relationships/image" Target="../media/image67.jpeg"/><Relationship Id="rId4" Type="http://schemas.openxmlformats.org/officeDocument/2006/relationships/image" Target="../media/image6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3.jpeg"/><Relationship Id="rId1" Type="http://schemas.openxmlformats.org/officeDocument/2006/relationships/slideLayout" Target="../slideLayouts/slideLayout3.xml"/><Relationship Id="rId4" Type="http://schemas.openxmlformats.org/officeDocument/2006/relationships/image" Target="../media/image69.jpeg"/></Relationships>
</file>

<file path=ppt/slides/_rels/slide6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70.jpeg"/><Relationship Id="rId1" Type="http://schemas.openxmlformats.org/officeDocument/2006/relationships/slideLayout" Target="../slideLayouts/slideLayout3.xml"/><Relationship Id="rId4" Type="http://schemas.openxmlformats.org/officeDocument/2006/relationships/image" Target="../media/image71.jpeg"/></Relationships>
</file>

<file path=ppt/slides/_rels/slide6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72.jpeg"/><Relationship Id="rId1" Type="http://schemas.openxmlformats.org/officeDocument/2006/relationships/slideLayout" Target="../slideLayouts/slideLayout3.xml"/><Relationship Id="rId4" Type="http://schemas.openxmlformats.org/officeDocument/2006/relationships/image" Target="../media/image73.jpeg"/></Relationships>
</file>

<file path=ppt/slides/_rels/slide6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83.gif"/><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 Target="slide2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数字图像处理</a:t>
            </a:r>
          </a:p>
        </p:txBody>
      </p:sp>
      <p:sp>
        <p:nvSpPr>
          <p:cNvPr id="3" name="副标题 2"/>
          <p:cNvSpPr>
            <a:spLocks noGrp="1"/>
          </p:cNvSpPr>
          <p:nvPr>
            <p:ph type="subTitle" idx="1"/>
          </p:nvPr>
        </p:nvSpPr>
        <p:spPr/>
        <p:txBody>
          <a:bodyPr/>
          <a:lstStyle/>
          <a:p>
            <a:endParaRPr lang="en-US" altLang="zh-CN" dirty="0"/>
          </a:p>
          <a:p>
            <a:endParaRPr lang="en-US" altLang="zh-CN" dirty="0"/>
          </a:p>
          <a:p>
            <a:r>
              <a:rPr lang="zh-CN" altLang="en-US" dirty="0"/>
              <a:t>中南大学航空航天学院</a:t>
            </a:r>
          </a:p>
        </p:txBody>
      </p:sp>
    </p:spTree>
    <p:extLst>
      <p:ext uri="{BB962C8B-B14F-4D97-AF65-F5344CB8AC3E}">
        <p14:creationId xmlns:p14="http://schemas.microsoft.com/office/powerpoint/2010/main" val="3298579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5" name="Object 5"/>
          <p:cNvGraphicFramePr>
            <a:graphicFrameLocks noChangeAspect="1"/>
          </p:cNvGraphicFramePr>
          <p:nvPr>
            <p:extLst>
              <p:ext uri="{D42A27DB-BD31-4B8C-83A1-F6EECF244321}">
                <p14:modId xmlns:p14="http://schemas.microsoft.com/office/powerpoint/2010/main" val="1468052741"/>
              </p:ext>
            </p:extLst>
          </p:nvPr>
        </p:nvGraphicFramePr>
        <p:xfrm>
          <a:off x="1419944" y="2328888"/>
          <a:ext cx="6248400" cy="3722687"/>
        </p:xfrm>
        <a:graphic>
          <a:graphicData uri="http://schemas.openxmlformats.org/presentationml/2006/ole">
            <mc:AlternateContent xmlns:mc="http://schemas.openxmlformats.org/markup-compatibility/2006">
              <mc:Choice xmlns:v="urn:schemas-microsoft-com:vml" Requires="v">
                <p:oleObj spid="_x0000_s10273" name="位图图像" r:id="rId3" imgW="4029637" imgH="2400635" progId="Paint.Picture">
                  <p:embed/>
                </p:oleObj>
              </mc:Choice>
              <mc:Fallback>
                <p:oleObj name="位图图像" r:id="rId3" imgW="4029637" imgH="2400635"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9944" y="2328888"/>
                        <a:ext cx="6248400" cy="3722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126" name="Text Box 6"/>
          <p:cNvSpPr txBox="1">
            <a:spLocks noChangeArrowheads="1"/>
          </p:cNvSpPr>
          <p:nvPr/>
        </p:nvSpPr>
        <p:spPr bwMode="auto">
          <a:xfrm>
            <a:off x="2639144" y="1628800"/>
            <a:ext cx="464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rgbClr val="FFFFFF"/>
                </a:solidFill>
                <a:ea typeface="宋体" pitchFamily="2" charset="-122"/>
              </a:rPr>
              <a:t>三种典型地物的波谱反射特性</a:t>
            </a:r>
          </a:p>
        </p:txBody>
      </p:sp>
      <p:sp>
        <p:nvSpPr>
          <p:cNvPr id="4" name="Rectangle 2"/>
          <p:cNvSpPr txBox="1">
            <a:spLocks noChangeArrowheads="1"/>
          </p:cNvSpPr>
          <p:nvPr/>
        </p:nvSpPr>
        <p:spPr>
          <a:xfrm>
            <a:off x="762000" y="228600"/>
            <a:ext cx="7772400"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一、图像的基本概念</a:t>
            </a:r>
            <a:br>
              <a:rPr lang="zh-CN" altLang="en-US" sz="4000" dirty="0">
                <a:latin typeface="黑体" pitchFamily="2" charset="-122"/>
                <a:ea typeface="黑体" pitchFamily="2" charset="-122"/>
              </a:rPr>
            </a:b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4273619712"/>
      </p:ext>
    </p:extLst>
  </p:cSld>
  <p:clrMapOvr>
    <a:masterClrMapping/>
  </p:clrMapOvr>
  <p:transition>
    <p:blinds dir="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2"/>
          <p:cNvGraphicFramePr>
            <a:graphicFrameLocks noChangeAspect="1"/>
          </p:cNvGraphicFramePr>
          <p:nvPr>
            <p:extLst>
              <p:ext uri="{D42A27DB-BD31-4B8C-83A1-F6EECF244321}">
                <p14:modId xmlns:p14="http://schemas.microsoft.com/office/powerpoint/2010/main" val="2647538439"/>
              </p:ext>
            </p:extLst>
          </p:nvPr>
        </p:nvGraphicFramePr>
        <p:xfrm>
          <a:off x="1042710" y="1340768"/>
          <a:ext cx="7206386" cy="5112568"/>
        </p:xfrm>
        <a:graphic>
          <a:graphicData uri="http://schemas.openxmlformats.org/presentationml/2006/ole">
            <mc:AlternateContent xmlns:mc="http://schemas.openxmlformats.org/markup-compatibility/2006">
              <mc:Choice xmlns:v="urn:schemas-microsoft-com:vml" Requires="v">
                <p:oleObj spid="_x0000_s11297" name="Image" r:id="rId3" imgW="7644444" imgH="5422222" progId="Photoshop.Image.6">
                  <p:embed/>
                </p:oleObj>
              </mc:Choice>
              <mc:Fallback>
                <p:oleObj name="Image" r:id="rId3" imgW="7644444" imgH="5422222"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710" y="1340768"/>
                        <a:ext cx="7206386" cy="5112568"/>
                      </a:xfrm>
                      <a:prstGeom prst="rect">
                        <a:avLst/>
                      </a:prstGeom>
                      <a:noFill/>
                      <a:ln>
                        <a:noFill/>
                      </a:ln>
                      <a:effectLst/>
                    </p:spPr>
                  </p:pic>
                </p:oleObj>
              </mc:Fallback>
            </mc:AlternateContent>
          </a:graphicData>
        </a:graphic>
      </p:graphicFrame>
      <p:sp>
        <p:nvSpPr>
          <p:cNvPr id="4" name="Rectangle 2"/>
          <p:cNvSpPr txBox="1">
            <a:spLocks noChangeArrowheads="1"/>
          </p:cNvSpPr>
          <p:nvPr/>
        </p:nvSpPr>
        <p:spPr>
          <a:xfrm>
            <a:off x="762000" y="228600"/>
            <a:ext cx="7772400"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一、图像的基本概念</a:t>
            </a:r>
            <a:br>
              <a:rPr lang="zh-CN" altLang="en-US" sz="4000" dirty="0">
                <a:latin typeface="黑体" pitchFamily="2" charset="-122"/>
                <a:ea typeface="黑体" pitchFamily="2" charset="-122"/>
              </a:rPr>
            </a:b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2576979073"/>
      </p:ext>
    </p:extLst>
  </p:cSld>
  <p:clrMapOvr>
    <a:masterClrMapping/>
  </p:clrMapOvr>
  <p:transition>
    <p:blinds dir="ver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ChangeArrowheads="1"/>
          </p:cNvSpPr>
          <p:nvPr/>
        </p:nvSpPr>
        <p:spPr bwMode="auto">
          <a:xfrm>
            <a:off x="971600" y="1268760"/>
            <a:ext cx="4572000" cy="57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30000"/>
              </a:lnSpc>
              <a:spcBef>
                <a:spcPct val="50000"/>
              </a:spcBef>
            </a:pPr>
            <a:r>
              <a:rPr lang="zh-CN" altLang="en-US" sz="2400" b="1" dirty="0">
                <a:latin typeface="宋体" pitchFamily="2" charset="-122"/>
                <a:ea typeface="宋体" pitchFamily="2" charset="-122"/>
              </a:rPr>
              <a:t>可见光成像和不可见光成像</a:t>
            </a:r>
            <a:endParaRPr lang="zh-CN" altLang="en-US" sz="2400" dirty="0">
              <a:latin typeface="宋体" pitchFamily="2" charset="-122"/>
              <a:ea typeface="宋体" pitchFamily="2" charset="-122"/>
            </a:endParaRPr>
          </a:p>
        </p:txBody>
      </p:sp>
      <p:graphicFrame>
        <p:nvGraphicFramePr>
          <p:cNvPr id="4099" name="Object 3"/>
          <p:cNvGraphicFramePr>
            <a:graphicFrameLocks noChangeAspect="1"/>
          </p:cNvGraphicFramePr>
          <p:nvPr>
            <p:extLst>
              <p:ext uri="{D42A27DB-BD31-4B8C-83A1-F6EECF244321}">
                <p14:modId xmlns:p14="http://schemas.microsoft.com/office/powerpoint/2010/main" val="3653537760"/>
              </p:ext>
            </p:extLst>
          </p:nvPr>
        </p:nvGraphicFramePr>
        <p:xfrm>
          <a:off x="990600" y="1805457"/>
          <a:ext cx="7072313" cy="3270250"/>
        </p:xfrm>
        <a:graphic>
          <a:graphicData uri="http://schemas.openxmlformats.org/presentationml/2006/ole">
            <mc:AlternateContent xmlns:mc="http://schemas.openxmlformats.org/markup-compatibility/2006">
              <mc:Choice xmlns:v="urn:schemas-microsoft-com:vml" Requires="v">
                <p:oleObj spid="_x0000_s9249" name="Image" r:id="rId4" imgW="7073016" imgH="5168254" progId="Photoshop.Image.6">
                  <p:embed/>
                </p:oleObj>
              </mc:Choice>
              <mc:Fallback>
                <p:oleObj name="Image" r:id="rId4" imgW="7073016" imgH="5168254" progId="Photoshop.Image.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0600" y="1805457"/>
                        <a:ext cx="7072313" cy="327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101" name="Group 5"/>
          <p:cNvGrpSpPr>
            <a:grpSpLocks/>
          </p:cNvGrpSpPr>
          <p:nvPr/>
        </p:nvGrpSpPr>
        <p:grpSpPr bwMode="auto">
          <a:xfrm>
            <a:off x="990600" y="5234458"/>
            <a:ext cx="7620000" cy="858838"/>
            <a:chOff x="576" y="2352"/>
            <a:chExt cx="4800" cy="541"/>
          </a:xfrm>
        </p:grpSpPr>
        <p:sp>
          <p:nvSpPr>
            <p:cNvPr id="4102" name="Rectangle 6"/>
            <p:cNvSpPr>
              <a:spLocks noChangeArrowheads="1"/>
            </p:cNvSpPr>
            <p:nvPr/>
          </p:nvSpPr>
          <p:spPr bwMode="auto">
            <a:xfrm>
              <a:off x="1344" y="2352"/>
              <a:ext cx="3120" cy="240"/>
            </a:xfrm>
            <a:prstGeom prst="rect">
              <a:avLst/>
            </a:prstGeom>
            <a:gradFill rotWithShape="0">
              <a:gsLst>
                <a:gs pos="0">
                  <a:srgbClr val="A603AB"/>
                </a:gs>
                <a:gs pos="21001">
                  <a:srgbClr val="0819FB"/>
                </a:gs>
                <a:gs pos="35001">
                  <a:srgbClr val="1A8D48"/>
                </a:gs>
                <a:gs pos="52000">
                  <a:srgbClr val="FFFF00"/>
                </a:gs>
                <a:gs pos="73000">
                  <a:srgbClr val="EE3F17"/>
                </a:gs>
                <a:gs pos="88000">
                  <a:srgbClr val="E81766"/>
                </a:gs>
                <a:gs pos="100000">
                  <a:srgbClr val="A603AB"/>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3" name="Line 7"/>
            <p:cNvSpPr>
              <a:spLocks noChangeShapeType="1"/>
            </p:cNvSpPr>
            <p:nvPr/>
          </p:nvSpPr>
          <p:spPr bwMode="auto">
            <a:xfrm>
              <a:off x="576" y="2592"/>
              <a:ext cx="4800"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104" name="Line 8"/>
            <p:cNvSpPr>
              <a:spLocks noChangeShapeType="1"/>
            </p:cNvSpPr>
            <p:nvPr/>
          </p:nvSpPr>
          <p:spPr bwMode="auto">
            <a:xfrm>
              <a:off x="1344" y="2592"/>
              <a:ext cx="0" cy="24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105" name="Line 9"/>
            <p:cNvSpPr>
              <a:spLocks noChangeShapeType="1"/>
            </p:cNvSpPr>
            <p:nvPr/>
          </p:nvSpPr>
          <p:spPr bwMode="auto">
            <a:xfrm>
              <a:off x="4464" y="2544"/>
              <a:ext cx="0" cy="2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106" name="Text Box 10"/>
            <p:cNvSpPr txBox="1">
              <a:spLocks noChangeArrowheads="1"/>
            </p:cNvSpPr>
            <p:nvPr/>
          </p:nvSpPr>
          <p:spPr bwMode="auto">
            <a:xfrm>
              <a:off x="745" y="2621"/>
              <a:ext cx="720"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1600" dirty="0">
                  <a:latin typeface="Tahoma" pitchFamily="34" charset="0"/>
                  <a:ea typeface="宋体" pitchFamily="2" charset="-122"/>
                </a:rPr>
                <a:t>400nm</a:t>
              </a:r>
            </a:p>
          </p:txBody>
        </p:sp>
        <p:sp>
          <p:nvSpPr>
            <p:cNvPr id="4107" name="Text Box 11"/>
            <p:cNvSpPr txBox="1">
              <a:spLocks noChangeArrowheads="1"/>
            </p:cNvSpPr>
            <p:nvPr/>
          </p:nvSpPr>
          <p:spPr bwMode="auto">
            <a:xfrm>
              <a:off x="3331" y="2681"/>
              <a:ext cx="52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1600" dirty="0">
                  <a:latin typeface="Tahoma" pitchFamily="34" charset="0"/>
                  <a:ea typeface="宋体" pitchFamily="2" charset="-122"/>
                </a:rPr>
                <a:t>700nm</a:t>
              </a:r>
            </a:p>
          </p:txBody>
        </p:sp>
        <p:sp>
          <p:nvSpPr>
            <p:cNvPr id="4108" name="Text Box 12"/>
            <p:cNvSpPr txBox="1">
              <a:spLocks noChangeArrowheads="1"/>
            </p:cNvSpPr>
            <p:nvPr/>
          </p:nvSpPr>
          <p:spPr bwMode="auto">
            <a:xfrm>
              <a:off x="720" y="2352"/>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zh-CN" altLang="en-US" sz="2000">
                  <a:latin typeface="Tahoma" pitchFamily="34" charset="0"/>
                  <a:ea typeface="宋体" pitchFamily="2" charset="-122"/>
                </a:rPr>
                <a:t>紫外光</a:t>
              </a:r>
            </a:p>
          </p:txBody>
        </p:sp>
        <p:sp>
          <p:nvSpPr>
            <p:cNvPr id="4109" name="Text Box 13"/>
            <p:cNvSpPr txBox="1">
              <a:spLocks noChangeArrowheads="1"/>
            </p:cNvSpPr>
            <p:nvPr/>
          </p:nvSpPr>
          <p:spPr bwMode="auto">
            <a:xfrm>
              <a:off x="4464" y="2352"/>
              <a:ext cx="7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zh-CN" altLang="en-US" sz="2000">
                  <a:latin typeface="Tahoma" pitchFamily="34" charset="0"/>
                  <a:ea typeface="宋体" pitchFamily="2" charset="-122"/>
                </a:rPr>
                <a:t>红外光</a:t>
              </a:r>
            </a:p>
          </p:txBody>
        </p:sp>
        <p:sp>
          <p:nvSpPr>
            <p:cNvPr id="4110" name="Text Box 14"/>
            <p:cNvSpPr txBox="1">
              <a:spLocks noChangeArrowheads="1"/>
            </p:cNvSpPr>
            <p:nvPr/>
          </p:nvSpPr>
          <p:spPr bwMode="auto">
            <a:xfrm>
              <a:off x="3024" y="2640"/>
              <a:ext cx="105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endParaRPr kumimoji="1" lang="zh-CN" altLang="zh-CN" sz="1600">
                <a:latin typeface="Tahoma" pitchFamily="34" charset="0"/>
                <a:ea typeface="宋体" pitchFamily="2" charset="-122"/>
              </a:endParaRPr>
            </a:p>
          </p:txBody>
        </p:sp>
        <p:sp>
          <p:nvSpPr>
            <p:cNvPr id="4111" name="AutoShape 15"/>
            <p:cNvSpPr>
              <a:spLocks noChangeArrowheads="1"/>
            </p:cNvSpPr>
            <p:nvPr/>
          </p:nvSpPr>
          <p:spPr bwMode="auto">
            <a:xfrm>
              <a:off x="3792" y="2592"/>
              <a:ext cx="96" cy="216"/>
            </a:xfrm>
            <a:prstGeom prst="downArrow">
              <a:avLst>
                <a:gd name="adj1" fmla="val 50000"/>
                <a:gd name="adj2" fmla="val 75000"/>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2" name="AutoShape 16"/>
            <p:cNvSpPr>
              <a:spLocks noChangeArrowheads="1"/>
            </p:cNvSpPr>
            <p:nvPr/>
          </p:nvSpPr>
          <p:spPr bwMode="auto">
            <a:xfrm>
              <a:off x="2448" y="2592"/>
              <a:ext cx="96" cy="216"/>
            </a:xfrm>
            <a:prstGeom prst="downArrow">
              <a:avLst>
                <a:gd name="adj1" fmla="val 50000"/>
                <a:gd name="adj2" fmla="val 100000"/>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3" name="Text Box 17"/>
            <p:cNvSpPr txBox="1">
              <a:spLocks noChangeArrowheads="1"/>
            </p:cNvSpPr>
            <p:nvPr/>
          </p:nvSpPr>
          <p:spPr bwMode="auto">
            <a:xfrm>
              <a:off x="2514" y="2666"/>
              <a:ext cx="6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1600" dirty="0">
                  <a:latin typeface="Tahoma" pitchFamily="34" charset="0"/>
                  <a:ea typeface="宋体" pitchFamily="2" charset="-122"/>
                </a:rPr>
                <a:t>546.1nm</a:t>
              </a:r>
            </a:p>
          </p:txBody>
        </p:sp>
        <p:sp>
          <p:nvSpPr>
            <p:cNvPr id="4114" name="AutoShape 18"/>
            <p:cNvSpPr>
              <a:spLocks noChangeArrowheads="1"/>
            </p:cNvSpPr>
            <p:nvPr/>
          </p:nvSpPr>
          <p:spPr bwMode="auto">
            <a:xfrm>
              <a:off x="1824" y="2592"/>
              <a:ext cx="96" cy="216"/>
            </a:xfrm>
            <a:prstGeom prst="downArrow">
              <a:avLst>
                <a:gd name="adj1" fmla="val 50000"/>
                <a:gd name="adj2" fmla="val 112500"/>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15" name="Text Box 19"/>
            <p:cNvSpPr txBox="1">
              <a:spLocks noChangeArrowheads="1"/>
            </p:cNvSpPr>
            <p:nvPr/>
          </p:nvSpPr>
          <p:spPr bwMode="auto">
            <a:xfrm>
              <a:off x="1301" y="2666"/>
              <a:ext cx="62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1600" dirty="0">
                  <a:latin typeface="Tahoma" pitchFamily="34" charset="0"/>
                  <a:ea typeface="宋体" pitchFamily="2" charset="-122"/>
                </a:rPr>
                <a:t>435.8nm</a:t>
              </a:r>
            </a:p>
          </p:txBody>
        </p:sp>
        <p:sp>
          <p:nvSpPr>
            <p:cNvPr id="4116" name="Text Box 20"/>
            <p:cNvSpPr txBox="1">
              <a:spLocks noChangeArrowheads="1"/>
            </p:cNvSpPr>
            <p:nvPr/>
          </p:nvSpPr>
          <p:spPr bwMode="auto">
            <a:xfrm>
              <a:off x="4416" y="2636"/>
              <a:ext cx="6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pPr>
              <a:r>
                <a:rPr kumimoji="1" lang="en-US" altLang="zh-CN" sz="1600" dirty="0">
                  <a:latin typeface="Tahoma" pitchFamily="34" charset="0"/>
                  <a:ea typeface="宋体" pitchFamily="2" charset="-122"/>
                </a:rPr>
                <a:t>780nm</a:t>
              </a:r>
            </a:p>
          </p:txBody>
        </p:sp>
      </p:grpSp>
      <p:sp>
        <p:nvSpPr>
          <p:cNvPr id="4117" name="Rectangle 21"/>
          <p:cNvSpPr>
            <a:spLocks noChangeArrowheads="1"/>
          </p:cNvSpPr>
          <p:nvPr/>
        </p:nvSpPr>
        <p:spPr bwMode="auto">
          <a:xfrm>
            <a:off x="1066800" y="6019800"/>
            <a:ext cx="4206601" cy="572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lnSpc>
                <a:spcPct val="130000"/>
              </a:lnSpc>
              <a:spcBef>
                <a:spcPct val="30000"/>
              </a:spcBef>
            </a:pPr>
            <a:r>
              <a:rPr lang="zh-CN" altLang="en-US" sz="2400" b="1" dirty="0">
                <a:latin typeface="宋体" pitchFamily="2" charset="-122"/>
                <a:ea typeface="宋体" pitchFamily="2" charset="-122"/>
              </a:rPr>
              <a:t>单波段、多波段和超波段图像</a:t>
            </a:r>
          </a:p>
        </p:txBody>
      </p:sp>
      <p:sp>
        <p:nvSpPr>
          <p:cNvPr id="22" name="Rectangle 2"/>
          <p:cNvSpPr txBox="1">
            <a:spLocks noChangeArrowheads="1"/>
          </p:cNvSpPr>
          <p:nvPr/>
        </p:nvSpPr>
        <p:spPr>
          <a:xfrm>
            <a:off x="762000" y="228600"/>
            <a:ext cx="7772400"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一、图像的基本概念</a:t>
            </a:r>
            <a:br>
              <a:rPr lang="zh-CN" altLang="en-US" sz="4000" dirty="0">
                <a:latin typeface="黑体" pitchFamily="2" charset="-122"/>
                <a:ea typeface="黑体" pitchFamily="2" charset="-122"/>
              </a:rPr>
            </a:b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4013671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101"/>
                                        </p:tgtEl>
                                        <p:attrNameLst>
                                          <p:attrName>style.visibility</p:attrName>
                                        </p:attrNameLst>
                                      </p:cBhvr>
                                      <p:to>
                                        <p:strVal val="visible"/>
                                      </p:to>
                                    </p:set>
                                    <p:anim calcmode="lin" valueType="num">
                                      <p:cBhvr additive="base">
                                        <p:cTn id="7" dur="500" fill="hold"/>
                                        <p:tgtEl>
                                          <p:spTgt spid="4101"/>
                                        </p:tgtEl>
                                        <p:attrNameLst>
                                          <p:attrName>ppt_x</p:attrName>
                                        </p:attrNameLst>
                                      </p:cBhvr>
                                      <p:tavLst>
                                        <p:tav tm="0">
                                          <p:val>
                                            <p:strVal val="0-#ppt_w/2"/>
                                          </p:val>
                                        </p:tav>
                                        <p:tav tm="100000">
                                          <p:val>
                                            <p:strVal val="#ppt_x"/>
                                          </p:val>
                                        </p:tav>
                                      </p:tavLst>
                                    </p:anim>
                                    <p:anim calcmode="lin" valueType="num">
                                      <p:cBhvr additive="base">
                                        <p:cTn id="8" dur="500" fill="hold"/>
                                        <p:tgtEl>
                                          <p:spTgt spid="41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1" name="Object 3"/>
          <p:cNvGraphicFramePr>
            <a:graphicFrameLocks noChangeAspect="1"/>
          </p:cNvGraphicFramePr>
          <p:nvPr>
            <p:extLst>
              <p:ext uri="{D42A27DB-BD31-4B8C-83A1-F6EECF244321}">
                <p14:modId xmlns:p14="http://schemas.microsoft.com/office/powerpoint/2010/main" val="4101954151"/>
              </p:ext>
            </p:extLst>
          </p:nvPr>
        </p:nvGraphicFramePr>
        <p:xfrm>
          <a:off x="982340" y="1556792"/>
          <a:ext cx="7262068" cy="5021410"/>
        </p:xfrm>
        <a:graphic>
          <a:graphicData uri="http://schemas.openxmlformats.org/presentationml/2006/ole">
            <mc:AlternateContent xmlns:mc="http://schemas.openxmlformats.org/markup-compatibility/2006">
              <mc:Choice xmlns:v="urn:schemas-microsoft-com:vml" Requires="v">
                <p:oleObj spid="_x0000_s12321" name="Image" r:id="rId3" imgW="7898413" imgH="5460317" progId="Photoshop.Image.7">
                  <p:embed/>
                </p:oleObj>
              </mc:Choice>
              <mc:Fallback>
                <p:oleObj name="Image" r:id="rId3" imgW="7898413" imgH="5460317"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340" y="1556792"/>
                        <a:ext cx="7262068" cy="5021410"/>
                      </a:xfrm>
                      <a:prstGeom prst="rect">
                        <a:avLst/>
                      </a:prstGeom>
                      <a:noFill/>
                      <a:ln>
                        <a:noFill/>
                      </a:ln>
                      <a:effectLst/>
                    </p:spPr>
                  </p:pic>
                </p:oleObj>
              </mc:Fallback>
            </mc:AlternateContent>
          </a:graphicData>
        </a:graphic>
      </p:graphicFrame>
      <p:sp>
        <p:nvSpPr>
          <p:cNvPr id="7172" name="Text Box 4"/>
          <p:cNvSpPr txBox="1">
            <a:spLocks noChangeArrowheads="1"/>
          </p:cNvSpPr>
          <p:nvPr/>
        </p:nvSpPr>
        <p:spPr bwMode="auto">
          <a:xfrm>
            <a:off x="838200" y="381000"/>
            <a:ext cx="3657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lang="zh-CN" altLang="zh-CN">
              <a:ea typeface="宋体" pitchFamily="2" charset="-122"/>
            </a:endParaRPr>
          </a:p>
        </p:txBody>
      </p:sp>
      <p:sp>
        <p:nvSpPr>
          <p:cNvPr id="7173" name="Text Box 5"/>
          <p:cNvSpPr txBox="1">
            <a:spLocks noChangeArrowheads="1"/>
          </p:cNvSpPr>
          <p:nvPr/>
        </p:nvSpPr>
        <p:spPr bwMode="auto">
          <a:xfrm>
            <a:off x="939552" y="1052736"/>
            <a:ext cx="320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b="1" dirty="0">
                <a:ea typeface="宋体" pitchFamily="2" charset="-122"/>
              </a:rPr>
              <a:t>彩色与非彩色图像</a:t>
            </a:r>
          </a:p>
        </p:txBody>
      </p:sp>
      <p:sp>
        <p:nvSpPr>
          <p:cNvPr id="6" name="Rectangle 2"/>
          <p:cNvSpPr txBox="1">
            <a:spLocks noChangeArrowheads="1"/>
          </p:cNvSpPr>
          <p:nvPr/>
        </p:nvSpPr>
        <p:spPr>
          <a:xfrm>
            <a:off x="762000" y="228600"/>
            <a:ext cx="7772400"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一、图像的基本概念</a:t>
            </a:r>
            <a:br>
              <a:rPr lang="zh-CN" altLang="en-US" sz="4000" dirty="0">
                <a:latin typeface="黑体" pitchFamily="2" charset="-122"/>
                <a:ea typeface="黑体" pitchFamily="2" charset="-122"/>
              </a:rPr>
            </a:b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3999819199"/>
      </p:ext>
    </p:extLst>
  </p:cSld>
  <p:clrMapOvr>
    <a:masterClrMapping/>
  </p:clrMapOvr>
  <p:transition>
    <p:blinds dir="ver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3410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602" y="1283600"/>
            <a:ext cx="7043782" cy="5282837"/>
          </a:xfrm>
          <a:prstGeom prst="rect">
            <a:avLst/>
          </a:prstGeom>
          <a:noFill/>
          <a:extLst>
            <a:ext uri="{909E8E84-426E-40DD-AFC4-6F175D3DCCD1}">
              <a14:hiddenFill xmlns:a14="http://schemas.microsoft.com/office/drawing/2010/main">
                <a:solidFill>
                  <a:srgbClr val="FFFFFF"/>
                </a:solidFill>
              </a14:hiddenFill>
            </a:ext>
          </a:extLst>
        </p:spPr>
      </p:pic>
      <p:sp>
        <p:nvSpPr>
          <p:cNvPr id="40964" name="Text Box 4"/>
          <p:cNvSpPr txBox="1">
            <a:spLocks noChangeArrowheads="1"/>
          </p:cNvSpPr>
          <p:nvPr/>
        </p:nvSpPr>
        <p:spPr bwMode="auto">
          <a:xfrm>
            <a:off x="6636524" y="1387316"/>
            <a:ext cx="900805"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just">
              <a:spcBef>
                <a:spcPct val="50000"/>
              </a:spcBef>
            </a:pPr>
            <a:r>
              <a:rPr kumimoji="1" lang="zh-CN" altLang="en-US" sz="2800" b="1">
                <a:solidFill>
                  <a:srgbClr val="CCFFCC"/>
                </a:solidFill>
                <a:latin typeface="Times New Roman" pitchFamily="18" charset="0"/>
              </a:rPr>
              <a:t>照片</a:t>
            </a:r>
          </a:p>
        </p:txBody>
      </p:sp>
      <p:sp>
        <p:nvSpPr>
          <p:cNvPr id="5" name="Rectangle 2"/>
          <p:cNvSpPr txBox="1">
            <a:spLocks noChangeArrowheads="1"/>
          </p:cNvSpPr>
          <p:nvPr/>
        </p:nvSpPr>
        <p:spPr>
          <a:xfrm>
            <a:off x="762000" y="228600"/>
            <a:ext cx="7772400"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一、图像的基本概念</a:t>
            </a:r>
            <a:br>
              <a:rPr lang="zh-CN" altLang="en-US" sz="4000" dirty="0">
                <a:latin typeface="黑体" pitchFamily="2" charset="-122"/>
                <a:ea typeface="黑体" pitchFamily="2" charset="-122"/>
              </a:rPr>
            </a:b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3024862287"/>
      </p:ext>
    </p:extLst>
  </p:cSld>
  <p:clrMapOvr>
    <a:masterClrMapping/>
  </p:clrMapOvr>
  <p:transition>
    <p:blinds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Rectangle 3"/>
          <p:cNvSpPr>
            <a:spLocks noGrp="1" noChangeArrowheads="1"/>
          </p:cNvSpPr>
          <p:nvPr>
            <p:ph type="body" idx="1"/>
          </p:nvPr>
        </p:nvSpPr>
        <p:spPr>
          <a:xfrm>
            <a:off x="684213" y="1989138"/>
            <a:ext cx="7772400" cy="4114800"/>
          </a:xfrm>
        </p:spPr>
        <p:txBody>
          <a:bodyPr/>
          <a:lstStyle/>
          <a:p>
            <a:pPr>
              <a:buFont typeface="Wingdings" pitchFamily="2" charset="2"/>
              <a:buNone/>
            </a:pPr>
            <a:endParaRPr lang="zh-CN" altLang="zh-CN"/>
          </a:p>
        </p:txBody>
      </p:sp>
      <p:grpSp>
        <p:nvGrpSpPr>
          <p:cNvPr id="75780" name="Group 4"/>
          <p:cNvGrpSpPr>
            <a:grpSpLocks/>
          </p:cNvGrpSpPr>
          <p:nvPr/>
        </p:nvGrpSpPr>
        <p:grpSpPr bwMode="auto">
          <a:xfrm>
            <a:off x="755650" y="2060575"/>
            <a:ext cx="6880225" cy="4105275"/>
            <a:chOff x="476" y="1298"/>
            <a:chExt cx="4334" cy="2448"/>
          </a:xfrm>
        </p:grpSpPr>
        <p:pic>
          <p:nvPicPr>
            <p:cNvPr id="75781" name="Picture 5" descr="character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 y="1842"/>
              <a:ext cx="2294" cy="1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5782" name="Picture 6" descr="ccd04">
              <a:hlinkClick r:id="rId3" action="ppaction://hlinksldjump"/>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1" y="1298"/>
              <a:ext cx="1749" cy="2448"/>
            </a:xfrm>
            <a:prstGeom prst="rect">
              <a:avLst/>
            </a:prstGeom>
            <a:noFill/>
            <a:extLst>
              <a:ext uri="{909E8E84-426E-40DD-AFC4-6F175D3DCCD1}">
                <a14:hiddenFill xmlns:a14="http://schemas.microsoft.com/office/drawing/2010/main">
                  <a:solidFill>
                    <a:srgbClr val="FFFFFF"/>
                  </a:solidFill>
                </a14:hiddenFill>
              </a:ext>
            </a:extLst>
          </p:spPr>
        </p:pic>
      </p:grpSp>
      <p:sp>
        <p:nvSpPr>
          <p:cNvPr id="75783" name="Rectangle 7"/>
          <p:cNvSpPr>
            <a:spLocks noChangeArrowheads="1"/>
          </p:cNvSpPr>
          <p:nvPr/>
        </p:nvSpPr>
        <p:spPr bwMode="auto">
          <a:xfrm>
            <a:off x="755650" y="1268115"/>
            <a:ext cx="7993063"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r>
              <a:rPr lang="zh-CN" altLang="en-US" sz="4200" dirty="0">
                <a:solidFill>
                  <a:schemeClr val="tx2"/>
                </a:solidFill>
                <a:latin typeface="隶书" pitchFamily="49" charset="-122"/>
                <a:ea typeface="隶书" pitchFamily="49" charset="-122"/>
              </a:rPr>
              <a:t>图像的概念         </a:t>
            </a:r>
            <a:r>
              <a:rPr lang="en-US" altLang="zh-CN" sz="3100" dirty="0">
                <a:solidFill>
                  <a:schemeClr val="tx2"/>
                </a:solidFill>
                <a:latin typeface="Arial"/>
                <a:ea typeface="隶书" pitchFamily="49" charset="-122"/>
              </a:rPr>
              <a:t>——</a:t>
            </a:r>
            <a:r>
              <a:rPr lang="en-US" altLang="zh-CN" sz="3100" dirty="0">
                <a:solidFill>
                  <a:schemeClr val="tx2"/>
                </a:solidFill>
                <a:latin typeface="隶书" pitchFamily="49" charset="-122"/>
                <a:ea typeface="隶书" pitchFamily="49" charset="-122"/>
              </a:rPr>
              <a:t> </a:t>
            </a:r>
            <a:r>
              <a:rPr lang="zh-CN" altLang="en-US" sz="3100" dirty="0">
                <a:solidFill>
                  <a:schemeClr val="tx2"/>
                </a:solidFill>
                <a:latin typeface="隶书" pitchFamily="49" charset="-122"/>
                <a:ea typeface="隶书" pitchFamily="49" charset="-122"/>
              </a:rPr>
              <a:t>图、画</a:t>
            </a:r>
            <a:endParaRPr lang="zh-CN" altLang="en-US" sz="3800" dirty="0">
              <a:solidFill>
                <a:schemeClr val="tx2"/>
              </a:solidFill>
              <a:latin typeface="隶书" pitchFamily="49" charset="-122"/>
              <a:ea typeface="隶书" pitchFamily="49" charset="-122"/>
            </a:endParaRPr>
          </a:p>
        </p:txBody>
      </p:sp>
      <p:sp>
        <p:nvSpPr>
          <p:cNvPr id="8" name="Rectangle 2"/>
          <p:cNvSpPr txBox="1">
            <a:spLocks noChangeArrowheads="1"/>
          </p:cNvSpPr>
          <p:nvPr/>
        </p:nvSpPr>
        <p:spPr>
          <a:xfrm>
            <a:off x="762000" y="228600"/>
            <a:ext cx="7772400"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一、图像的基本概念</a:t>
            </a:r>
            <a:br>
              <a:rPr lang="zh-CN" altLang="en-US" sz="4000" dirty="0">
                <a:latin typeface="黑体" pitchFamily="2" charset="-122"/>
                <a:ea typeface="黑体" pitchFamily="2" charset="-122"/>
              </a:rPr>
            </a:b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950590852"/>
      </p:ext>
    </p:extLst>
  </p:cSld>
  <p:clrMapOvr>
    <a:masterClrMapping/>
  </p:clrMapOvr>
  <p:transition>
    <p:blinds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323850" y="1268760"/>
            <a:ext cx="8569325" cy="1368425"/>
          </a:xfrm>
        </p:spPr>
        <p:txBody>
          <a:bodyPr/>
          <a:lstStyle/>
          <a:p>
            <a:pPr algn="l"/>
            <a:r>
              <a:rPr lang="zh-CN" altLang="en-US" sz="3400" dirty="0">
                <a:latin typeface="隶书" pitchFamily="49" charset="-122"/>
                <a:ea typeface="隶书" pitchFamily="49" charset="-122"/>
              </a:rPr>
              <a:t>图像的概念</a:t>
            </a:r>
            <a:r>
              <a:rPr lang="zh-CN" altLang="en-US" dirty="0">
                <a:latin typeface="隶书" pitchFamily="49" charset="-122"/>
                <a:ea typeface="隶书" pitchFamily="49" charset="-122"/>
              </a:rPr>
              <a:t>   </a:t>
            </a:r>
            <a:r>
              <a:rPr lang="en-US" altLang="zh-CN" sz="2500" b="1" dirty="0">
                <a:latin typeface="Arial"/>
                <a:ea typeface="隶书" pitchFamily="49" charset="-122"/>
              </a:rPr>
              <a:t>——</a:t>
            </a:r>
            <a:r>
              <a:rPr lang="en-US" altLang="zh-CN" sz="2500" b="1" dirty="0">
                <a:latin typeface="隶书" pitchFamily="49" charset="-122"/>
                <a:ea typeface="隶书" pitchFamily="49" charset="-122"/>
              </a:rPr>
              <a:t> </a:t>
            </a:r>
            <a:r>
              <a:rPr lang="zh-CN" altLang="en-US" sz="2500" b="1" dirty="0">
                <a:latin typeface="隶书" pitchFamily="49" charset="-122"/>
                <a:ea typeface="隶书" pitchFamily="49" charset="-122"/>
              </a:rPr>
              <a:t>数学函数 分形（艺术）图</a:t>
            </a:r>
          </a:p>
        </p:txBody>
      </p:sp>
      <p:pic>
        <p:nvPicPr>
          <p:cNvPr id="140291" name="Picture 3" descr="f01"/>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539304" y="2996877"/>
            <a:ext cx="2166937" cy="2160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0292" name="Picture 4" descr="f06"/>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2843808" y="2634927"/>
            <a:ext cx="2928937" cy="22923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0293" name="Picture 5" descr="f04"/>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5845944" y="2634927"/>
            <a:ext cx="2830512" cy="24225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2"/>
          <p:cNvSpPr txBox="1">
            <a:spLocks noChangeArrowheads="1"/>
          </p:cNvSpPr>
          <p:nvPr/>
        </p:nvSpPr>
        <p:spPr>
          <a:xfrm>
            <a:off x="762000" y="228600"/>
            <a:ext cx="7772400"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一、图像的基本概念</a:t>
            </a:r>
            <a:br>
              <a:rPr lang="zh-CN" altLang="en-US" sz="4000" dirty="0">
                <a:latin typeface="黑体" pitchFamily="2" charset="-122"/>
                <a:ea typeface="黑体" pitchFamily="2" charset="-122"/>
              </a:rPr>
            </a:b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691606215"/>
      </p:ext>
    </p:extLst>
  </p:cSld>
  <p:clrMapOvr>
    <a:masterClrMapping/>
  </p:clrMapOvr>
  <p:transition>
    <p:blinds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sz="quarter"/>
          </p:nvPr>
        </p:nvSpPr>
        <p:spPr>
          <a:xfrm>
            <a:off x="468313" y="1133872"/>
            <a:ext cx="8475662" cy="1143000"/>
          </a:xfrm>
        </p:spPr>
        <p:txBody>
          <a:bodyPr/>
          <a:lstStyle/>
          <a:p>
            <a:pPr algn="l"/>
            <a:r>
              <a:rPr lang="zh-CN" altLang="en-US" sz="3800" dirty="0">
                <a:latin typeface="隶书" pitchFamily="49" charset="-122"/>
                <a:ea typeface="隶书" pitchFamily="49" charset="-122"/>
              </a:rPr>
              <a:t>图像的概念    </a:t>
            </a:r>
            <a:r>
              <a:rPr lang="en-US" altLang="zh-CN" sz="2500" b="1" dirty="0">
                <a:latin typeface="Arial"/>
                <a:ea typeface="隶书" pitchFamily="49" charset="-122"/>
              </a:rPr>
              <a:t>——</a:t>
            </a:r>
            <a:r>
              <a:rPr lang="zh-CN" altLang="en-US" sz="2500" b="1" dirty="0">
                <a:latin typeface="隶书" pitchFamily="49" charset="-122"/>
                <a:ea typeface="隶书" pitchFamily="49" charset="-122"/>
              </a:rPr>
              <a:t>数学函数 分形（仿真）图</a:t>
            </a:r>
          </a:p>
        </p:txBody>
      </p:sp>
      <p:pic>
        <p:nvPicPr>
          <p:cNvPr id="143363" name="Picture 3" descr="f02"/>
          <p:cNvPicPr>
            <a:picLocks noGrp="1" noChangeAspect="1" noChangeArrowheads="1"/>
          </p:cNvPicPr>
          <p:nvPr>
            <p:ph sz="quarter" idx="1"/>
          </p:nvPr>
        </p:nvPicPr>
        <p:blipFill>
          <a:blip r:embed="rId3">
            <a:extLst>
              <a:ext uri="{28A0092B-C50C-407E-A947-70E740481C1C}">
                <a14:useLocalDpi xmlns:a14="http://schemas.microsoft.com/office/drawing/2010/main" val="0"/>
              </a:ext>
            </a:extLst>
          </a:blip>
          <a:srcRect/>
          <a:stretch>
            <a:fillRect/>
          </a:stretch>
        </p:blipFill>
        <p:spPr>
          <a:xfrm>
            <a:off x="395288" y="2424113"/>
            <a:ext cx="1778000" cy="25177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364" name="Picture 4" descr="f03"/>
          <p:cNvPicPr>
            <a:picLocks noGrp="1" noChangeAspect="1" noChangeArrowheads="1"/>
          </p:cNvPicPr>
          <p:nvPr>
            <p:ph sz="quarter" idx="2"/>
          </p:nvPr>
        </p:nvPicPr>
        <p:blipFill>
          <a:blip r:embed="rId4">
            <a:extLst>
              <a:ext uri="{28A0092B-C50C-407E-A947-70E740481C1C}">
                <a14:useLocalDpi xmlns:a14="http://schemas.microsoft.com/office/drawing/2010/main" val="0"/>
              </a:ext>
            </a:extLst>
          </a:blip>
          <a:srcRect/>
          <a:stretch>
            <a:fillRect/>
          </a:stretch>
        </p:blipFill>
        <p:spPr>
          <a:xfrm>
            <a:off x="2252985" y="2003425"/>
            <a:ext cx="1958975" cy="26781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365" name="Picture 5" descr="f05"/>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5342780" y="1995859"/>
            <a:ext cx="2541588" cy="20812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366" name="Picture 6" descr="f07">
            <a:hlinkClick r:id="rId6" action="ppaction://hlinksldjump"/>
          </p:cNvPr>
          <p:cNvPicPr>
            <a:picLocks noGrp="1" noChangeAspect="1" noChangeArrowheads="1"/>
          </p:cNvPicPr>
          <p:nvPr>
            <p:ph sz="quarter" idx="4"/>
          </p:nvPr>
        </p:nvPicPr>
        <p:blipFill>
          <a:blip r:embed="rId7">
            <a:extLst>
              <a:ext uri="{28A0092B-C50C-407E-A947-70E740481C1C}">
                <a14:useLocalDpi xmlns:a14="http://schemas.microsoft.com/office/drawing/2010/main" val="0"/>
              </a:ext>
            </a:extLst>
          </a:blip>
          <a:srcRect/>
          <a:stretch>
            <a:fillRect/>
          </a:stretch>
        </p:blipFill>
        <p:spPr>
          <a:xfrm>
            <a:off x="5219700" y="4181475"/>
            <a:ext cx="2768600" cy="2200275"/>
          </a:xfr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Rectangle 2"/>
          <p:cNvSpPr txBox="1">
            <a:spLocks noChangeArrowheads="1"/>
          </p:cNvSpPr>
          <p:nvPr/>
        </p:nvSpPr>
        <p:spPr>
          <a:xfrm>
            <a:off x="762000" y="228600"/>
            <a:ext cx="7772400"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一、图像的基本概念</a:t>
            </a:r>
            <a:br>
              <a:rPr lang="zh-CN" altLang="en-US" sz="4000" dirty="0">
                <a:latin typeface="黑体" pitchFamily="2" charset="-122"/>
                <a:ea typeface="黑体" pitchFamily="2" charset="-122"/>
              </a:rPr>
            </a:b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3847985824"/>
      </p:ext>
    </p:extLst>
  </p:cSld>
  <p:clrMapOvr>
    <a:masterClrMapping/>
  </p:clrMapOvr>
  <p:transition>
    <p:blinds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a:xfrm>
            <a:off x="914400" y="1124744"/>
            <a:ext cx="7772400" cy="1143000"/>
          </a:xfrm>
        </p:spPr>
        <p:txBody>
          <a:bodyPr/>
          <a:lstStyle/>
          <a:p>
            <a:pPr algn="l"/>
            <a:r>
              <a:rPr lang="zh-CN" altLang="en-US" sz="3800" b="1" dirty="0">
                <a:latin typeface="隶书" pitchFamily="49" charset="-122"/>
                <a:ea typeface="隶书" pitchFamily="49" charset="-122"/>
              </a:rPr>
              <a:t>图像的概念</a:t>
            </a:r>
            <a:r>
              <a:rPr lang="zh-CN" altLang="en-US" b="1" dirty="0">
                <a:latin typeface="隶书" pitchFamily="49" charset="-122"/>
                <a:ea typeface="隶书" pitchFamily="49" charset="-122"/>
              </a:rPr>
              <a:t>        </a:t>
            </a:r>
            <a:r>
              <a:rPr lang="en-US" altLang="zh-CN" sz="2500" b="1" dirty="0">
                <a:latin typeface="Arial"/>
                <a:ea typeface="隶书" pitchFamily="49" charset="-122"/>
              </a:rPr>
              <a:t>——</a:t>
            </a:r>
            <a:r>
              <a:rPr lang="en-US" altLang="zh-CN" sz="2500" b="1" dirty="0">
                <a:latin typeface="隶书" pitchFamily="49" charset="-122"/>
                <a:ea typeface="隶书" pitchFamily="49" charset="-122"/>
              </a:rPr>
              <a:t> </a:t>
            </a:r>
            <a:r>
              <a:rPr lang="zh-CN" altLang="en-US" sz="2500" b="1" dirty="0">
                <a:latin typeface="隶书" pitchFamily="49" charset="-122"/>
                <a:ea typeface="隶书" pitchFamily="49" charset="-122"/>
              </a:rPr>
              <a:t>不可见图像</a:t>
            </a:r>
          </a:p>
        </p:txBody>
      </p:sp>
      <p:pic>
        <p:nvPicPr>
          <p:cNvPr id="145412" name="Picture 4" descr="img504808_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71550" y="2420938"/>
            <a:ext cx="3813175" cy="27765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5413" name="Text Box 5"/>
          <p:cNvSpPr txBox="1">
            <a:spLocks noChangeArrowheads="1"/>
          </p:cNvSpPr>
          <p:nvPr/>
        </p:nvSpPr>
        <p:spPr bwMode="auto">
          <a:xfrm>
            <a:off x="971550" y="5313363"/>
            <a:ext cx="3384550"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a:latin typeface="黑体" pitchFamily="2" charset="-122"/>
                <a:ea typeface="黑体" pitchFamily="2" charset="-122"/>
              </a:rPr>
              <a:t>红外图像</a:t>
            </a:r>
          </a:p>
          <a:p>
            <a:pPr algn="ctr">
              <a:spcBef>
                <a:spcPct val="50000"/>
              </a:spcBef>
            </a:pPr>
            <a:r>
              <a:rPr lang="en-US" altLang="zh-CN">
                <a:latin typeface="黑体" pitchFamily="2" charset="-122"/>
                <a:ea typeface="黑体" pitchFamily="2" charset="-122"/>
              </a:rPr>
              <a:t>(</a:t>
            </a:r>
            <a:r>
              <a:rPr lang="zh-CN" altLang="en-US">
                <a:latin typeface="黑体" pitchFamily="2" charset="-122"/>
                <a:ea typeface="黑体" pitchFamily="2" charset="-122"/>
              </a:rPr>
              <a:t>美国攻打阿富汗</a:t>
            </a:r>
            <a:r>
              <a:rPr lang="en-US" altLang="zh-CN">
                <a:latin typeface="黑体" pitchFamily="2" charset="-122"/>
                <a:ea typeface="黑体" pitchFamily="2" charset="-122"/>
              </a:rPr>
              <a:t>)</a:t>
            </a:r>
          </a:p>
        </p:txBody>
      </p:sp>
      <p:pic>
        <p:nvPicPr>
          <p:cNvPr id="145415" name="Picture 7" descr="lung+skin_50_0_340">
            <a:hlinkClick r:id="rId4" action="ppaction://hlinksldjump"/>
          </p:cNvPr>
          <p:cNvPicPr>
            <a:picLocks noGrp="1" noChangeAspect="1" noChangeArrowheads="1"/>
          </p:cNvPicPr>
          <p:nvPr>
            <p:ph type="body" idx="4294967295"/>
          </p:nvPr>
        </p:nvPicPr>
        <p:blipFill>
          <a:blip r:embed="rId5">
            <a:lum bright="20000" contrast="22000"/>
            <a:extLst>
              <a:ext uri="{28A0092B-C50C-407E-A947-70E740481C1C}">
                <a14:useLocalDpi xmlns:a14="http://schemas.microsoft.com/office/drawing/2010/main" val="0"/>
              </a:ext>
            </a:extLst>
          </a:blip>
          <a:srcRect/>
          <a:stretch>
            <a:fillRect/>
          </a:stretch>
        </p:blipFill>
        <p:spPr>
          <a:xfrm>
            <a:off x="4879975" y="2081213"/>
            <a:ext cx="3251200" cy="3057525"/>
          </a:xfrm>
          <a:prstGeom prst="rect">
            <a:avLst/>
          </a:prstGeom>
          <a:ln>
            <a:solidFill>
              <a:schemeClr val="tx1"/>
            </a:solidFill>
            <a:miter lim="800000"/>
            <a:headEnd/>
            <a:tailEnd/>
          </a:ln>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5416" name="Text Box 8"/>
          <p:cNvSpPr txBox="1">
            <a:spLocks noChangeArrowheads="1"/>
          </p:cNvSpPr>
          <p:nvPr/>
        </p:nvSpPr>
        <p:spPr bwMode="auto">
          <a:xfrm>
            <a:off x="5003800" y="5313363"/>
            <a:ext cx="3097213" cy="77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a:latin typeface="黑体" pitchFamily="2" charset="-122"/>
                <a:ea typeface="黑体" pitchFamily="2" charset="-122"/>
              </a:rPr>
              <a:t>CT</a:t>
            </a:r>
            <a:r>
              <a:rPr lang="zh-CN" altLang="en-US">
                <a:latin typeface="黑体" pitchFamily="2" charset="-122"/>
                <a:ea typeface="黑体" pitchFamily="2" charset="-122"/>
              </a:rPr>
              <a:t>图像</a:t>
            </a:r>
          </a:p>
          <a:p>
            <a:pPr algn="ctr">
              <a:spcBef>
                <a:spcPct val="50000"/>
              </a:spcBef>
            </a:pPr>
            <a:r>
              <a:rPr lang="en-US" altLang="zh-CN">
                <a:latin typeface="黑体" pitchFamily="2" charset="-122"/>
                <a:ea typeface="黑体" pitchFamily="2" charset="-122"/>
              </a:rPr>
              <a:t>(</a:t>
            </a:r>
            <a:r>
              <a:rPr lang="zh-CN" altLang="en-US">
                <a:latin typeface="黑体" pitchFamily="2" charset="-122"/>
                <a:ea typeface="黑体" pitchFamily="2" charset="-122"/>
              </a:rPr>
              <a:t>肺与皮肤</a:t>
            </a:r>
            <a:r>
              <a:rPr lang="en-US" altLang="zh-CN">
                <a:latin typeface="黑体" pitchFamily="2" charset="-122"/>
                <a:ea typeface="黑体" pitchFamily="2" charset="-122"/>
              </a:rPr>
              <a:t>)</a:t>
            </a:r>
          </a:p>
        </p:txBody>
      </p:sp>
      <p:sp>
        <p:nvSpPr>
          <p:cNvPr id="8" name="Rectangle 2"/>
          <p:cNvSpPr txBox="1">
            <a:spLocks noChangeArrowheads="1"/>
          </p:cNvSpPr>
          <p:nvPr/>
        </p:nvSpPr>
        <p:spPr>
          <a:xfrm>
            <a:off x="762000" y="228600"/>
            <a:ext cx="7772400"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一、图像的基本概念</a:t>
            </a:r>
            <a:br>
              <a:rPr lang="zh-CN" altLang="en-US" sz="4000" dirty="0">
                <a:latin typeface="黑体" pitchFamily="2" charset="-122"/>
                <a:ea typeface="黑体" pitchFamily="2" charset="-122"/>
              </a:rPr>
            </a:b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438595959"/>
      </p:ext>
    </p:extLst>
  </p:cSld>
  <p:clrMapOvr>
    <a:masterClrMapping/>
  </p:clrMapOvr>
  <p:transition>
    <p:blinds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1556" name="Picture 4" descr="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016" y="1520527"/>
            <a:ext cx="383857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51557" name="Picture 5" descr="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503040"/>
            <a:ext cx="383857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51558" name="Picture 6" descr="2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4005833"/>
            <a:ext cx="3838575" cy="2286000"/>
          </a:xfrm>
          <a:prstGeom prst="rect">
            <a:avLst/>
          </a:prstGeom>
          <a:noFill/>
          <a:extLst>
            <a:ext uri="{909E8E84-426E-40DD-AFC4-6F175D3DCCD1}">
              <a14:hiddenFill xmlns:a14="http://schemas.microsoft.com/office/drawing/2010/main">
                <a:solidFill>
                  <a:srgbClr val="FFFFFF"/>
                </a:solidFill>
              </a14:hiddenFill>
            </a:ext>
          </a:extLst>
        </p:spPr>
      </p:pic>
      <p:pic>
        <p:nvPicPr>
          <p:cNvPr id="151559" name="Picture 7" descr="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264" y="4023320"/>
            <a:ext cx="3838575" cy="2286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txBox="1">
            <a:spLocks noChangeArrowheads="1"/>
          </p:cNvSpPr>
          <p:nvPr/>
        </p:nvSpPr>
        <p:spPr>
          <a:xfrm>
            <a:off x="762000" y="228600"/>
            <a:ext cx="7772400"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一、图像的基本概念</a:t>
            </a:r>
            <a:br>
              <a:rPr lang="zh-CN" altLang="en-US" sz="4000" dirty="0">
                <a:latin typeface="黑体" pitchFamily="2" charset="-122"/>
                <a:ea typeface="黑体" pitchFamily="2" charset="-122"/>
              </a:rPr>
            </a:b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1759926977"/>
      </p:ext>
    </p:extLst>
  </p:cSld>
  <p:clrMapOvr>
    <a:masterClrMapping/>
  </p:clrMapOvr>
  <p:transition>
    <p:blinds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Rot="1" noChangeArrowheads="1"/>
          </p:cNvSpPr>
          <p:nvPr>
            <p:ph type="title" idx="4294967295"/>
          </p:nvPr>
        </p:nvSpPr>
        <p:spPr>
          <a:xfrm>
            <a:off x="755576" y="2645147"/>
            <a:ext cx="7651750" cy="1431925"/>
          </a:xfrm>
          <a:prstGeom prst="rect">
            <a:avLst/>
          </a:prstGeom>
        </p:spPr>
        <p:txBody>
          <a:bodyPr/>
          <a:lstStyle/>
          <a:p>
            <a:pPr algn="ctr"/>
            <a:r>
              <a:rPr lang="zh-CN" altLang="en-US" sz="4800" dirty="0">
                <a:solidFill>
                  <a:schemeClr val="tx1"/>
                </a:solidFill>
                <a:effectLst/>
                <a:latin typeface="方正舒体" pitchFamily="2" charset="-122"/>
                <a:ea typeface="方正舒体" pitchFamily="2" charset="-122"/>
              </a:rPr>
              <a:t>第一章  引言</a:t>
            </a:r>
          </a:p>
        </p:txBody>
      </p:sp>
    </p:spTree>
    <p:extLst>
      <p:ext uri="{BB962C8B-B14F-4D97-AF65-F5344CB8AC3E}">
        <p14:creationId xmlns:p14="http://schemas.microsoft.com/office/powerpoint/2010/main" val="16690634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609600" y="1587389"/>
            <a:ext cx="8229600" cy="5004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90000"/>
              </a:lnSpc>
              <a:spcBef>
                <a:spcPct val="50000"/>
              </a:spcBef>
              <a:buClr>
                <a:schemeClr val="folHlink"/>
              </a:buClr>
              <a:buSzPct val="60000"/>
              <a:buFont typeface="Wingdings" pitchFamily="2" charset="2"/>
              <a:buNone/>
            </a:pPr>
            <a:r>
              <a:rPr kumimoji="1" lang="zh-CN" altLang="en-US" sz="2400" b="1" dirty="0">
                <a:latin typeface="Tahoma" pitchFamily="34" charset="0"/>
                <a:ea typeface="宋体" pitchFamily="2" charset="-122"/>
              </a:rPr>
              <a:t>模拟图像和数字图像</a:t>
            </a:r>
          </a:p>
          <a:p>
            <a:pPr eaLnBrk="1" hangingPunct="1">
              <a:lnSpc>
                <a:spcPct val="90000"/>
              </a:lnSpc>
              <a:spcBef>
                <a:spcPct val="50000"/>
              </a:spcBef>
              <a:buClr>
                <a:schemeClr val="folHlink"/>
              </a:buClr>
              <a:buSzPct val="60000"/>
              <a:buFont typeface="Wingdings" pitchFamily="2" charset="2"/>
              <a:buNone/>
            </a:pPr>
            <a:r>
              <a:rPr kumimoji="1" lang="zh-CN" altLang="en-US" sz="2400" dirty="0">
                <a:latin typeface="Tahoma" pitchFamily="34" charset="0"/>
                <a:ea typeface="宋体" pitchFamily="2" charset="-122"/>
              </a:rPr>
              <a:t> </a:t>
            </a:r>
            <a:r>
              <a:rPr kumimoji="1" lang="en-US" altLang="zh-CN" sz="2400" dirty="0">
                <a:latin typeface="宋体" pitchFamily="2" charset="-122"/>
                <a:ea typeface="宋体" pitchFamily="2" charset="-122"/>
              </a:rPr>
              <a:t>1)</a:t>
            </a:r>
            <a:r>
              <a:rPr kumimoji="1" lang="zh-CN" altLang="en-US" sz="2400" dirty="0">
                <a:latin typeface="宋体" pitchFamily="2" charset="-122"/>
                <a:ea typeface="宋体" pitchFamily="2" charset="-122"/>
              </a:rPr>
              <a:t>模拟图像</a:t>
            </a:r>
          </a:p>
          <a:p>
            <a:pPr eaLnBrk="1" hangingPunct="1">
              <a:lnSpc>
                <a:spcPct val="90000"/>
              </a:lnSpc>
              <a:spcBef>
                <a:spcPct val="50000"/>
              </a:spcBef>
              <a:buClr>
                <a:schemeClr val="folHlink"/>
              </a:buClr>
              <a:buSzPct val="60000"/>
              <a:buFont typeface="Wingdings" pitchFamily="2" charset="2"/>
              <a:buNone/>
            </a:pPr>
            <a:r>
              <a:rPr kumimoji="1" lang="zh-CN" altLang="en-US" sz="2400" dirty="0">
                <a:latin typeface="Tahoma" pitchFamily="34" charset="0"/>
                <a:ea typeface="宋体" pitchFamily="2" charset="-122"/>
              </a:rPr>
              <a:t>       模拟图像可用连续函数来描述。</a:t>
            </a:r>
            <a:r>
              <a:rPr kumimoji="1" lang="zh-CN" altLang="en-US" sz="2400" dirty="0">
                <a:latin typeface="宋体" pitchFamily="2" charset="-122"/>
                <a:ea typeface="宋体" pitchFamily="2" charset="-122"/>
              </a:rPr>
              <a:t>              </a:t>
            </a:r>
          </a:p>
          <a:p>
            <a:pPr algn="just" eaLnBrk="1" hangingPunct="1">
              <a:spcBef>
                <a:spcPct val="20000"/>
              </a:spcBef>
              <a:buClr>
                <a:schemeClr val="folHlink"/>
              </a:buClr>
              <a:buSzPct val="60000"/>
              <a:buFont typeface="Wingdings" pitchFamily="2" charset="2"/>
              <a:buNone/>
            </a:pPr>
            <a:endParaRPr kumimoji="1" lang="zh-CN" altLang="en-US" sz="2400" dirty="0">
              <a:latin typeface="Tahoma" pitchFamily="34" charset="0"/>
              <a:ea typeface="宋体" pitchFamily="2" charset="-122"/>
            </a:endParaRPr>
          </a:p>
          <a:p>
            <a:pPr algn="just" eaLnBrk="1" hangingPunct="1">
              <a:spcBef>
                <a:spcPct val="20000"/>
              </a:spcBef>
              <a:buClr>
                <a:schemeClr val="folHlink"/>
              </a:buClr>
              <a:buSzPct val="60000"/>
              <a:buFont typeface="Wingdings" pitchFamily="2" charset="2"/>
              <a:buNone/>
            </a:pPr>
            <a:r>
              <a:rPr kumimoji="1" lang="zh-CN" altLang="en-US" sz="2400" dirty="0">
                <a:latin typeface="Tahoma" pitchFamily="34" charset="0"/>
                <a:ea typeface="宋体" pitchFamily="2" charset="-122"/>
              </a:rPr>
              <a:t>       其特点：光照位置和光照强度均为连续变化的。</a:t>
            </a:r>
          </a:p>
          <a:p>
            <a:pPr eaLnBrk="1" hangingPunct="1">
              <a:spcBef>
                <a:spcPct val="20000"/>
              </a:spcBef>
              <a:buClr>
                <a:schemeClr val="folHlink"/>
              </a:buClr>
              <a:buSzPct val="60000"/>
              <a:buFont typeface="Wingdings" pitchFamily="2" charset="2"/>
              <a:buNone/>
            </a:pPr>
            <a:r>
              <a:rPr kumimoji="1" lang="en-US" altLang="zh-CN" sz="2400" dirty="0">
                <a:latin typeface="宋体" pitchFamily="2" charset="-122"/>
                <a:ea typeface="宋体" pitchFamily="2" charset="-122"/>
              </a:rPr>
              <a:t>2)</a:t>
            </a:r>
            <a:r>
              <a:rPr kumimoji="1" lang="zh-CN" altLang="en-US" sz="2400" dirty="0">
                <a:latin typeface="宋体" pitchFamily="2" charset="-122"/>
                <a:ea typeface="宋体" pitchFamily="2" charset="-122"/>
              </a:rPr>
              <a:t>数字图像</a:t>
            </a:r>
          </a:p>
          <a:p>
            <a:pPr eaLnBrk="1" hangingPunct="1">
              <a:spcBef>
                <a:spcPct val="20000"/>
              </a:spcBef>
              <a:buClr>
                <a:schemeClr val="folHlink"/>
              </a:buClr>
              <a:buSzPct val="60000"/>
              <a:buFont typeface="Wingdings" pitchFamily="2" charset="2"/>
              <a:buNone/>
            </a:pPr>
            <a:r>
              <a:rPr kumimoji="1" lang="zh-CN" altLang="en-US" sz="2400" dirty="0">
                <a:latin typeface="Tahoma" pitchFamily="34" charset="0"/>
                <a:ea typeface="宋体" pitchFamily="2" charset="-122"/>
              </a:rPr>
              <a:t>       可用矩阵或数组来描述</a:t>
            </a:r>
          </a:p>
          <a:p>
            <a:pPr eaLnBrk="1" hangingPunct="1">
              <a:spcBef>
                <a:spcPct val="20000"/>
              </a:spcBef>
              <a:buClr>
                <a:schemeClr val="folHlink"/>
              </a:buClr>
              <a:buSzPct val="60000"/>
              <a:buFont typeface="Wingdings" pitchFamily="2" charset="2"/>
              <a:buNone/>
            </a:pPr>
            <a:endParaRPr kumimoji="1" lang="zh-CN" altLang="en-US" sz="2400" dirty="0">
              <a:latin typeface="Tahoma" pitchFamily="34" charset="0"/>
              <a:ea typeface="宋体" pitchFamily="2" charset="-122"/>
            </a:endParaRPr>
          </a:p>
          <a:p>
            <a:pPr eaLnBrk="1" hangingPunct="1">
              <a:spcBef>
                <a:spcPct val="20000"/>
              </a:spcBef>
              <a:buClr>
                <a:schemeClr val="folHlink"/>
              </a:buClr>
              <a:buSzPct val="60000"/>
              <a:buFont typeface="Wingdings" pitchFamily="2" charset="2"/>
              <a:buNone/>
            </a:pPr>
            <a:endParaRPr kumimoji="1" lang="zh-CN" altLang="en-US" sz="2400" dirty="0">
              <a:latin typeface="Tahoma" pitchFamily="34" charset="0"/>
              <a:ea typeface="宋体" pitchFamily="2" charset="-122"/>
            </a:endParaRPr>
          </a:p>
          <a:p>
            <a:pPr eaLnBrk="1" hangingPunct="1">
              <a:spcBef>
                <a:spcPct val="20000"/>
              </a:spcBef>
              <a:buClr>
                <a:schemeClr val="folHlink"/>
              </a:buClr>
              <a:buSzPct val="60000"/>
              <a:buFont typeface="Wingdings" pitchFamily="2" charset="2"/>
              <a:buNone/>
            </a:pPr>
            <a:endParaRPr kumimoji="1" lang="zh-CN" altLang="en-US" sz="2400" dirty="0">
              <a:latin typeface="Tahoma" pitchFamily="34" charset="0"/>
              <a:ea typeface="宋体" pitchFamily="2" charset="-122"/>
            </a:endParaRPr>
          </a:p>
          <a:p>
            <a:pPr eaLnBrk="1" hangingPunct="1">
              <a:spcBef>
                <a:spcPct val="20000"/>
              </a:spcBef>
              <a:buClr>
                <a:schemeClr val="folHlink"/>
              </a:buClr>
              <a:buSzPct val="60000"/>
              <a:buFont typeface="Wingdings" pitchFamily="2" charset="2"/>
              <a:buNone/>
            </a:pPr>
            <a:r>
              <a:rPr kumimoji="1" lang="zh-CN" altLang="en-US" sz="2400" dirty="0">
                <a:latin typeface="Tahoma" pitchFamily="34" charset="0"/>
                <a:ea typeface="宋体" pitchFamily="2" charset="-122"/>
              </a:rPr>
              <a:t>      像素或像元的属性：空间位置和灰度。</a:t>
            </a:r>
          </a:p>
        </p:txBody>
      </p:sp>
      <p:pic>
        <p:nvPicPr>
          <p:cNvPr id="13326"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4519" y="3060576"/>
            <a:ext cx="2594420" cy="440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28"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2825" y="4797152"/>
            <a:ext cx="3784277"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2"/>
          <p:cNvSpPr txBox="1">
            <a:spLocks noChangeArrowheads="1"/>
          </p:cNvSpPr>
          <p:nvPr/>
        </p:nvSpPr>
        <p:spPr>
          <a:xfrm>
            <a:off x="762000" y="228600"/>
            <a:ext cx="7772400"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一、图像的基本概念</a:t>
            </a:r>
            <a:br>
              <a:rPr lang="zh-CN" altLang="en-US" sz="4000" dirty="0">
                <a:latin typeface="黑体" pitchFamily="2" charset="-122"/>
                <a:ea typeface="黑体" pitchFamily="2" charset="-122"/>
              </a:rPr>
            </a:b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4020231240"/>
      </p:ext>
    </p:extLst>
  </p:cSld>
  <p:clrMapOvr>
    <a:masterClrMapping/>
  </p:clrMapOvr>
  <p:transition>
    <p:blinds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AutoShape 3"/>
          <p:cNvSpPr>
            <a:spLocks noChangeArrowheads="1"/>
          </p:cNvSpPr>
          <p:nvPr/>
        </p:nvSpPr>
        <p:spPr bwMode="auto">
          <a:xfrm>
            <a:off x="6724328" y="4363616"/>
            <a:ext cx="990600" cy="838200"/>
          </a:xfrm>
          <a:custGeom>
            <a:avLst/>
            <a:gdLst>
              <a:gd name="G0" fmla="+- 9257 0 0"/>
              <a:gd name="G1" fmla="+- 18514 0 0"/>
              <a:gd name="G2" fmla="+- 7200 0 0"/>
              <a:gd name="G3" fmla="*/ 9257 1 2"/>
              <a:gd name="G4" fmla="+- G3 10800 0"/>
              <a:gd name="G5" fmla="+- 21600 9257 18514"/>
              <a:gd name="G6" fmla="+- 18514 7200 0"/>
              <a:gd name="G7" fmla="*/ G6 1 2"/>
              <a:gd name="G8" fmla="*/ 18514 2 1"/>
              <a:gd name="G9" fmla="+- G8 0 21600"/>
              <a:gd name="G10" fmla="*/ 21600 G0 G1"/>
              <a:gd name="G11" fmla="*/ 21600 G4 G1"/>
              <a:gd name="G12" fmla="*/ 21600 G5 G1"/>
              <a:gd name="G13" fmla="*/ 21600 G7 G1"/>
              <a:gd name="G14" fmla="*/ 18514 1 2"/>
              <a:gd name="G15" fmla="+- G5 0 G4"/>
              <a:gd name="G16" fmla="+- G0 0 G4"/>
              <a:gd name="G17" fmla="*/ G2 G15 G16"/>
              <a:gd name="T0" fmla="*/ 15429 w 21600"/>
              <a:gd name="T1" fmla="*/ 0 h 21600"/>
              <a:gd name="T2" fmla="*/ 9257 w 21600"/>
              <a:gd name="T3" fmla="*/ 7200 h 21600"/>
              <a:gd name="T4" fmla="*/ 0 w 21600"/>
              <a:gd name="T5" fmla="*/ 18001 h 21600"/>
              <a:gd name="T6" fmla="*/ 9257 w 21600"/>
              <a:gd name="T7" fmla="*/ 21600 h 21600"/>
              <a:gd name="T8" fmla="*/ 18514 w 21600"/>
              <a:gd name="T9" fmla="*/ 15000 h 21600"/>
              <a:gd name="T10" fmla="*/ 21600 w 21600"/>
              <a:gd name="T11" fmla="*/ 7200 h 21600"/>
              <a:gd name="T12" fmla="*/ 17694720 60000 65536"/>
              <a:gd name="T13" fmla="*/ 11796480 60000 65536"/>
              <a:gd name="T14" fmla="*/ 11796480 60000 65536"/>
              <a:gd name="T15" fmla="*/ 5898240 60000 65536"/>
              <a:gd name="T16" fmla="*/ 0 60000 65536"/>
              <a:gd name="T17" fmla="*/ 0 60000 65536"/>
              <a:gd name="T18" fmla="*/ 0 w 21600"/>
              <a:gd name="T19" fmla="*/ G12 h 21600"/>
              <a:gd name="T20" fmla="*/ G1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7200"/>
                </a:lnTo>
                <a:lnTo>
                  <a:pt x="12343" y="7200"/>
                </a:lnTo>
                <a:lnTo>
                  <a:pt x="12343" y="14400"/>
                </a:lnTo>
                <a:lnTo>
                  <a:pt x="0" y="14400"/>
                </a:lnTo>
                <a:lnTo>
                  <a:pt x="0" y="21600"/>
                </a:lnTo>
                <a:lnTo>
                  <a:pt x="18514" y="21600"/>
                </a:lnTo>
                <a:lnTo>
                  <a:pt x="18514" y="7200"/>
                </a:lnTo>
                <a:lnTo>
                  <a:pt x="21600" y="72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9220" name="Object 4"/>
          <p:cNvGraphicFramePr>
            <a:graphicFrameLocks noChangeAspect="1"/>
          </p:cNvGraphicFramePr>
          <p:nvPr>
            <p:extLst>
              <p:ext uri="{D42A27DB-BD31-4B8C-83A1-F6EECF244321}">
                <p14:modId xmlns:p14="http://schemas.microsoft.com/office/powerpoint/2010/main" val="3412909220"/>
              </p:ext>
            </p:extLst>
          </p:nvPr>
        </p:nvGraphicFramePr>
        <p:xfrm>
          <a:off x="323528" y="2230016"/>
          <a:ext cx="3848100" cy="3848100"/>
        </p:xfrm>
        <a:graphic>
          <a:graphicData uri="http://schemas.openxmlformats.org/presentationml/2006/ole">
            <mc:AlternateContent xmlns:mc="http://schemas.openxmlformats.org/markup-compatibility/2006">
              <mc:Choice xmlns:v="urn:schemas-microsoft-com:vml" Requires="v">
                <p:oleObj spid="_x0000_s14437" name="Image" r:id="rId3" imgW="7619048" imgH="7619048" progId="Photoshop.Image.7">
                  <p:embed/>
                </p:oleObj>
              </mc:Choice>
              <mc:Fallback>
                <p:oleObj name="Image" r:id="rId3" imgW="7619048" imgH="7619048"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2230016"/>
                        <a:ext cx="3848100"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21" name="Object 5"/>
          <p:cNvGraphicFramePr>
            <a:graphicFrameLocks noChangeAspect="1"/>
          </p:cNvGraphicFramePr>
          <p:nvPr>
            <p:extLst>
              <p:ext uri="{D42A27DB-BD31-4B8C-83A1-F6EECF244321}">
                <p14:modId xmlns:p14="http://schemas.microsoft.com/office/powerpoint/2010/main" val="2815484521"/>
              </p:ext>
            </p:extLst>
          </p:nvPr>
        </p:nvGraphicFramePr>
        <p:xfrm>
          <a:off x="4285928" y="4135016"/>
          <a:ext cx="2362200" cy="2011363"/>
        </p:xfrm>
        <a:graphic>
          <a:graphicData uri="http://schemas.openxmlformats.org/presentationml/2006/ole">
            <mc:AlternateContent xmlns:mc="http://schemas.openxmlformats.org/markup-compatibility/2006">
              <mc:Choice xmlns:v="urn:schemas-microsoft-com:vml" Requires="v">
                <p:oleObj spid="_x0000_s14438" name="Image" r:id="rId5" imgW="3583480" imgH="3049771" progId="Photoshop.Image.5">
                  <p:embed/>
                </p:oleObj>
              </mc:Choice>
              <mc:Fallback>
                <p:oleObj name="Image" r:id="rId5" imgW="3583480" imgH="3049771" progId="Photoshop.Image.5">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85928" y="4135016"/>
                        <a:ext cx="2362200" cy="201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9222" name="Group 6"/>
          <p:cNvGrpSpPr>
            <a:grpSpLocks/>
          </p:cNvGrpSpPr>
          <p:nvPr/>
        </p:nvGrpSpPr>
        <p:grpSpPr bwMode="auto">
          <a:xfrm>
            <a:off x="2685728" y="2763416"/>
            <a:ext cx="152400" cy="152400"/>
            <a:chOff x="1152" y="1920"/>
            <a:chExt cx="576" cy="528"/>
          </a:xfrm>
        </p:grpSpPr>
        <p:sp>
          <p:nvSpPr>
            <p:cNvPr id="9223" name="Line 7"/>
            <p:cNvSpPr>
              <a:spLocks noChangeShapeType="1"/>
            </p:cNvSpPr>
            <p:nvPr/>
          </p:nvSpPr>
          <p:spPr bwMode="auto">
            <a:xfrm>
              <a:off x="1152" y="1920"/>
              <a:ext cx="576"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4" name="Line 8"/>
            <p:cNvSpPr>
              <a:spLocks noChangeShapeType="1"/>
            </p:cNvSpPr>
            <p:nvPr/>
          </p:nvSpPr>
          <p:spPr bwMode="auto">
            <a:xfrm>
              <a:off x="1152" y="2448"/>
              <a:ext cx="576" cy="0"/>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5" name="Line 9"/>
            <p:cNvSpPr>
              <a:spLocks noChangeShapeType="1"/>
            </p:cNvSpPr>
            <p:nvPr/>
          </p:nvSpPr>
          <p:spPr bwMode="auto">
            <a:xfrm>
              <a:off x="1152" y="1920"/>
              <a:ext cx="0" cy="528"/>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6" name="Line 10"/>
            <p:cNvSpPr>
              <a:spLocks noChangeShapeType="1"/>
            </p:cNvSpPr>
            <p:nvPr/>
          </p:nvSpPr>
          <p:spPr bwMode="auto">
            <a:xfrm>
              <a:off x="1728" y="1920"/>
              <a:ext cx="0" cy="528"/>
            </a:xfrm>
            <a:prstGeom prst="line">
              <a:avLst/>
            </a:prstGeom>
            <a:noFill/>
            <a:ln w="952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9227" name="Object 11"/>
          <p:cNvGraphicFramePr>
            <a:graphicFrameLocks noChangeAspect="1"/>
          </p:cNvGraphicFramePr>
          <p:nvPr>
            <p:extLst>
              <p:ext uri="{D42A27DB-BD31-4B8C-83A1-F6EECF244321}">
                <p14:modId xmlns:p14="http://schemas.microsoft.com/office/powerpoint/2010/main" val="2894196026"/>
              </p:ext>
            </p:extLst>
          </p:nvPr>
        </p:nvGraphicFramePr>
        <p:xfrm>
          <a:off x="4311328" y="1772816"/>
          <a:ext cx="4546600" cy="2249488"/>
        </p:xfrm>
        <a:graphic>
          <a:graphicData uri="http://schemas.openxmlformats.org/presentationml/2006/ole">
            <mc:AlternateContent xmlns:mc="http://schemas.openxmlformats.org/markup-compatibility/2006">
              <mc:Choice xmlns:v="urn:schemas-microsoft-com:vml" Requires="v">
                <p:oleObj spid="_x0000_s14439" name="Image" r:id="rId7" imgW="5231746" imgH="2425397" progId="Photoshop.Image.7">
                  <p:embed/>
                </p:oleObj>
              </mc:Choice>
              <mc:Fallback>
                <p:oleObj name="Image" r:id="rId7" imgW="5231746" imgH="2425397" progId="Photoshop.Image.7">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1328" y="1772816"/>
                        <a:ext cx="4546600" cy="2249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 name="Rectangle 2"/>
          <p:cNvSpPr txBox="1">
            <a:spLocks noChangeArrowheads="1"/>
          </p:cNvSpPr>
          <p:nvPr/>
        </p:nvSpPr>
        <p:spPr>
          <a:xfrm>
            <a:off x="762000" y="228600"/>
            <a:ext cx="7772400"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一、图像的基本概念</a:t>
            </a:r>
            <a:br>
              <a:rPr lang="zh-CN" altLang="en-US" sz="4000" dirty="0">
                <a:latin typeface="黑体" pitchFamily="2" charset="-122"/>
                <a:ea typeface="黑体" pitchFamily="2" charset="-122"/>
              </a:rPr>
            </a:br>
            <a:endParaRPr lang="zh-CN" altLang="en-US" sz="4000" dirty="0">
              <a:solidFill>
                <a:srgbClr val="FF0000"/>
              </a:solidFill>
              <a:latin typeface="黑体" pitchFamily="2" charset="-122"/>
              <a:ea typeface="黑体" pitchFamily="2" charset="-122"/>
            </a:endParaRPr>
          </a:p>
        </p:txBody>
      </p:sp>
      <p:sp>
        <p:nvSpPr>
          <p:cNvPr id="2" name="文本框 1">
            <a:extLst>
              <a:ext uri="{FF2B5EF4-FFF2-40B4-BE49-F238E27FC236}">
                <a16:creationId xmlns:a16="http://schemas.microsoft.com/office/drawing/2014/main" xmlns="" id="{0A2BFB5E-6AA1-4F60-850A-D9109613EBF2}"/>
              </a:ext>
            </a:extLst>
          </p:cNvPr>
          <p:cNvSpPr txBox="1"/>
          <p:nvPr/>
        </p:nvSpPr>
        <p:spPr>
          <a:xfrm>
            <a:off x="339304" y="1388966"/>
            <a:ext cx="6012608" cy="369332"/>
          </a:xfrm>
          <a:prstGeom prst="rect">
            <a:avLst/>
          </a:prstGeom>
          <a:noFill/>
        </p:spPr>
        <p:txBody>
          <a:bodyPr wrap="none" rtlCol="0">
            <a:spAutoFit/>
          </a:bodyPr>
          <a:lstStyle/>
          <a:p>
            <a:r>
              <a:rPr lang="zh-CN" altLang="en-US" dirty="0">
                <a:solidFill>
                  <a:srgbClr val="FF0000"/>
                </a:solidFill>
              </a:rPr>
              <a:t>生成</a:t>
            </a:r>
            <a:r>
              <a:rPr lang="en-US" altLang="zh-CN" dirty="0">
                <a:solidFill>
                  <a:srgbClr val="FF0000"/>
                </a:solidFill>
              </a:rPr>
              <a:t>10*10</a:t>
            </a:r>
            <a:r>
              <a:rPr lang="zh-CN" altLang="en-US" dirty="0">
                <a:solidFill>
                  <a:srgbClr val="FF0000"/>
                </a:solidFill>
              </a:rPr>
              <a:t>的二维随机矩阵：</a:t>
            </a:r>
            <a:r>
              <a:rPr lang="en-US" altLang="zh-CN" dirty="0">
                <a:solidFill>
                  <a:srgbClr val="FF0000"/>
                </a:solidFill>
              </a:rPr>
              <a:t> A=round(255*rand(10,10))</a:t>
            </a:r>
            <a:endParaRPr lang="zh-CN" altLang="en-US" dirty="0">
              <a:solidFill>
                <a:srgbClr val="FF0000"/>
              </a:solidFill>
            </a:endParaRPr>
          </a:p>
        </p:txBody>
      </p:sp>
    </p:spTree>
    <p:extLst>
      <p:ext uri="{BB962C8B-B14F-4D97-AF65-F5344CB8AC3E}">
        <p14:creationId xmlns:p14="http://schemas.microsoft.com/office/powerpoint/2010/main" val="3014798975"/>
      </p:ext>
    </p:extLst>
  </p:cSld>
  <p:clrMapOvr>
    <a:masterClrMapping/>
  </p:clrMapOvr>
  <p:transition>
    <p:blinds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p:cNvSpPr>
            <a:spLocks noGrp="1" noChangeArrowheads="1"/>
          </p:cNvSpPr>
          <p:nvPr>
            <p:ph type="body" idx="1"/>
          </p:nvPr>
        </p:nvSpPr>
        <p:spPr>
          <a:xfrm>
            <a:off x="688032" y="1435224"/>
            <a:ext cx="7772400" cy="2209800"/>
          </a:xfrm>
        </p:spPr>
        <p:txBody>
          <a:bodyPr/>
          <a:lstStyle/>
          <a:p>
            <a:pPr>
              <a:lnSpc>
                <a:spcPct val="90000"/>
              </a:lnSpc>
              <a:buFontTx/>
              <a:buNone/>
            </a:pPr>
            <a:r>
              <a:rPr lang="en-US" altLang="zh-CN" sz="2800" dirty="0">
                <a:latin typeface="黑体" pitchFamily="2" charset="-122"/>
                <a:ea typeface="黑体" pitchFamily="2" charset="-122"/>
              </a:rPr>
              <a:t>1. </a:t>
            </a:r>
            <a:r>
              <a:rPr lang="zh-CN" altLang="en-US" sz="2800" dirty="0">
                <a:latin typeface="黑体" pitchFamily="2" charset="-122"/>
                <a:ea typeface="黑体" pitchFamily="2" charset="-122"/>
              </a:rPr>
              <a:t>图像处理的内容</a:t>
            </a:r>
            <a:r>
              <a:rPr lang="zh-CN" altLang="en-US" sz="2800" dirty="0">
                <a:latin typeface="宋体" charset="-122"/>
                <a:ea typeface="宋体" charset="-122"/>
              </a:rPr>
              <a:t> </a:t>
            </a:r>
          </a:p>
          <a:p>
            <a:pPr>
              <a:spcBef>
                <a:spcPct val="0"/>
              </a:spcBef>
              <a:buFontTx/>
              <a:buNone/>
            </a:pPr>
            <a:r>
              <a:rPr lang="zh-CN" altLang="en-US" sz="2800" dirty="0">
                <a:latin typeface="宋体" charset="-122"/>
                <a:ea typeface="宋体" charset="-122"/>
              </a:rPr>
              <a:t>      </a:t>
            </a:r>
            <a:r>
              <a:rPr lang="zh-CN" altLang="en-US" sz="2400" dirty="0">
                <a:latin typeface="宋体" charset="-122"/>
                <a:ea typeface="宋体" charset="-122"/>
              </a:rPr>
              <a:t>它是研究图像的获取、传输、存储，变换、显示、理解与综合利用的一门崭新学科。</a:t>
            </a:r>
          </a:p>
          <a:p>
            <a:pPr>
              <a:spcBef>
                <a:spcPct val="0"/>
              </a:spcBef>
              <a:buFontTx/>
              <a:buNone/>
            </a:pPr>
            <a:r>
              <a:rPr lang="zh-CN" altLang="en-US" sz="2400" dirty="0">
                <a:latin typeface="宋体" charset="-122"/>
                <a:ea typeface="宋体" charset="-122"/>
              </a:rPr>
              <a:t>      根据抽象程度不同可分为三个层次：狭义图像处理、图像分析和图像理解。如图</a:t>
            </a:r>
            <a:r>
              <a:rPr lang="en-US" altLang="zh-CN" sz="2400" dirty="0">
                <a:ea typeface="宋体" charset="-122"/>
              </a:rPr>
              <a:t>1.2.1</a:t>
            </a:r>
            <a:r>
              <a:rPr lang="zh-CN" altLang="en-US" sz="2400" dirty="0">
                <a:latin typeface="宋体" charset="-122"/>
                <a:ea typeface="宋体" charset="-122"/>
              </a:rPr>
              <a:t>所示。</a:t>
            </a:r>
          </a:p>
          <a:p>
            <a:pPr algn="just">
              <a:lnSpc>
                <a:spcPct val="90000"/>
              </a:lnSpc>
              <a:buFontTx/>
              <a:buNone/>
            </a:pPr>
            <a:r>
              <a:rPr lang="zh-CN" altLang="en-US" sz="2400" dirty="0">
                <a:latin typeface="Times New Roman"/>
                <a:ea typeface="宋体" charset="-122"/>
              </a:rPr>
              <a:t> </a:t>
            </a:r>
            <a:endParaRPr lang="zh-CN" altLang="en-US" sz="2400" dirty="0">
              <a:latin typeface="宋体" charset="-122"/>
              <a:ea typeface="宋体" charset="-122"/>
            </a:endParaRPr>
          </a:p>
          <a:p>
            <a:pPr algn="ctr">
              <a:lnSpc>
                <a:spcPct val="90000"/>
              </a:lnSpc>
              <a:buFontTx/>
              <a:buNone/>
            </a:pPr>
            <a:r>
              <a:rPr lang="zh-CN" altLang="en-US" sz="2800" dirty="0">
                <a:latin typeface="宋体" charset="-122"/>
                <a:ea typeface="宋体" charset="-122"/>
              </a:rPr>
              <a:t/>
            </a:r>
            <a:br>
              <a:rPr lang="zh-CN" altLang="en-US" sz="2800" dirty="0">
                <a:latin typeface="宋体" charset="-122"/>
                <a:ea typeface="宋体" charset="-122"/>
              </a:rPr>
            </a:br>
            <a:r>
              <a:rPr lang="zh-CN" altLang="en-US" sz="2800" dirty="0">
                <a:latin typeface="Times New Roman"/>
                <a:ea typeface="宋体" charset="-122"/>
              </a:rPr>
              <a:t> </a:t>
            </a:r>
            <a:endParaRPr lang="zh-CN" altLang="en-US" sz="2800" dirty="0">
              <a:latin typeface="宋体" charset="-122"/>
              <a:ea typeface="宋体" charset="-122"/>
            </a:endParaRPr>
          </a:p>
          <a:p>
            <a:pPr>
              <a:lnSpc>
                <a:spcPct val="90000"/>
              </a:lnSpc>
              <a:buFontTx/>
              <a:buNone/>
            </a:pPr>
            <a:r>
              <a:rPr lang="zh-CN" altLang="en-US" sz="2800" dirty="0">
                <a:ea typeface="宋体" charset="-122"/>
              </a:rPr>
              <a:t> </a:t>
            </a:r>
          </a:p>
        </p:txBody>
      </p:sp>
      <p:graphicFrame>
        <p:nvGraphicFramePr>
          <p:cNvPr id="11268" name="Object 4"/>
          <p:cNvGraphicFramePr>
            <a:graphicFrameLocks noChangeAspect="1"/>
          </p:cNvGraphicFramePr>
          <p:nvPr>
            <p:extLst>
              <p:ext uri="{D42A27DB-BD31-4B8C-83A1-F6EECF244321}">
                <p14:modId xmlns:p14="http://schemas.microsoft.com/office/powerpoint/2010/main" val="3385916566"/>
              </p:ext>
            </p:extLst>
          </p:nvPr>
        </p:nvGraphicFramePr>
        <p:xfrm>
          <a:off x="1828800" y="3645024"/>
          <a:ext cx="5410200" cy="2743200"/>
        </p:xfrm>
        <a:graphic>
          <a:graphicData uri="http://schemas.openxmlformats.org/presentationml/2006/ole">
            <mc:AlternateContent xmlns:mc="http://schemas.openxmlformats.org/markup-compatibility/2006">
              <mc:Choice xmlns:v="urn:schemas-microsoft-com:vml" Requires="v">
                <p:oleObj spid="_x0000_s16412" name="Image" r:id="rId3" imgW="5409524" imgH="2742857" progId="Photoshop.Image.7">
                  <p:embed/>
                </p:oleObj>
              </mc:Choice>
              <mc:Fallback>
                <p:oleObj name="Image" r:id="rId3" imgW="5409524" imgH="2742857"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3645024"/>
                        <a:ext cx="54102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2"/>
          <p:cNvSpPr txBox="1">
            <a:spLocks noChangeArrowheads="1"/>
          </p:cNvSpPr>
          <p:nvPr/>
        </p:nvSpPr>
        <p:spPr>
          <a:xfrm>
            <a:off x="179512" y="228600"/>
            <a:ext cx="8568952"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二、数字图像处理的学科相关概念</a:t>
            </a:r>
            <a:br>
              <a:rPr lang="zh-CN" altLang="en-US" sz="4000" dirty="0">
                <a:latin typeface="黑体" pitchFamily="2" charset="-122"/>
                <a:ea typeface="黑体" pitchFamily="2" charset="-122"/>
              </a:rPr>
            </a:b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248710552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2" fill="hold" nodeType="clickEffect">
                                  <p:stCondLst>
                                    <p:cond delay="0"/>
                                  </p:stCondLst>
                                  <p:childTnLst>
                                    <p:set>
                                      <p:cBhvr>
                                        <p:cTn id="6" dur="1" fill="hold">
                                          <p:stCondLst>
                                            <p:cond delay="0"/>
                                          </p:stCondLst>
                                        </p:cTn>
                                        <p:tgtEl>
                                          <p:spTgt spid="11268"/>
                                        </p:tgtEl>
                                        <p:attrNameLst>
                                          <p:attrName>style.visibility</p:attrName>
                                        </p:attrNameLst>
                                      </p:cBhvr>
                                      <p:to>
                                        <p:strVal val="visible"/>
                                      </p:to>
                                    </p:set>
                                    <p:anim calcmode="lin" valueType="num">
                                      <p:cBhvr additive="base">
                                        <p:cTn id="7" dur="500" fill="hold"/>
                                        <p:tgtEl>
                                          <p:spTgt spid="11268"/>
                                        </p:tgtEl>
                                        <p:attrNameLst>
                                          <p:attrName>ppt_x</p:attrName>
                                        </p:attrNameLst>
                                      </p:cBhvr>
                                      <p:tavLst>
                                        <p:tav tm="0">
                                          <p:val>
                                            <p:strVal val="0-#ppt_w/2"/>
                                          </p:val>
                                        </p:tav>
                                        <p:tav tm="100000">
                                          <p:val>
                                            <p:strVal val="#ppt_x"/>
                                          </p:val>
                                        </p:tav>
                                      </p:tavLst>
                                    </p:anim>
                                    <p:anim calcmode="lin" valueType="num">
                                      <p:cBhvr additive="base">
                                        <p:cTn id="8"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body" idx="1"/>
          </p:nvPr>
        </p:nvSpPr>
        <p:spPr>
          <a:xfrm>
            <a:off x="533400" y="1330424"/>
            <a:ext cx="7772400" cy="4114800"/>
          </a:xfrm>
        </p:spPr>
        <p:txBody>
          <a:bodyPr/>
          <a:lstStyle/>
          <a:p>
            <a:pPr>
              <a:buFontTx/>
              <a:buNone/>
            </a:pPr>
            <a:r>
              <a:rPr lang="en-US" altLang="zh-CN" sz="2800" dirty="0">
                <a:latin typeface="黑体" pitchFamily="2" charset="-122"/>
                <a:ea typeface="黑体" pitchFamily="2" charset="-122"/>
              </a:rPr>
              <a:t>2. </a:t>
            </a:r>
            <a:r>
              <a:rPr lang="zh-CN" altLang="en-US" sz="2800" dirty="0">
                <a:latin typeface="黑体" pitchFamily="2" charset="-122"/>
                <a:ea typeface="黑体" pitchFamily="2" charset="-122"/>
              </a:rPr>
              <a:t>与相关学科的关系</a:t>
            </a:r>
          </a:p>
          <a:p>
            <a:pPr>
              <a:buFontTx/>
              <a:buNone/>
            </a:pPr>
            <a:r>
              <a:rPr lang="zh-CN" altLang="en-US" sz="2800" dirty="0">
                <a:ea typeface="黑体" pitchFamily="2" charset="-122"/>
              </a:rPr>
              <a:t>           </a:t>
            </a:r>
            <a:r>
              <a:rPr lang="zh-CN" altLang="en-US" sz="2400" dirty="0">
                <a:solidFill>
                  <a:srgbClr val="FFFFFF"/>
                </a:solidFill>
                <a:ea typeface="黑体" pitchFamily="2" charset="-122"/>
              </a:rPr>
              <a:t> </a:t>
            </a:r>
            <a:r>
              <a:rPr lang="zh-CN" altLang="en-US" sz="2400" dirty="0">
                <a:solidFill>
                  <a:srgbClr val="FFFFFF"/>
                </a:solidFill>
                <a:ea typeface="宋体" charset="-122"/>
              </a:rPr>
              <a:t>它与模式识别、计算机图形学、计算机视觉等学科既相互联系又相互区别。</a:t>
            </a:r>
          </a:p>
          <a:p>
            <a:pPr>
              <a:buFontTx/>
              <a:buNone/>
            </a:pPr>
            <a:endParaRPr lang="zh-CN" altLang="en-US" sz="2800" dirty="0">
              <a:ea typeface="黑体" pitchFamily="2" charset="-122"/>
            </a:endParaRPr>
          </a:p>
          <a:p>
            <a:pPr>
              <a:buFontTx/>
              <a:buNone/>
            </a:pPr>
            <a:endParaRPr lang="en-US" altLang="zh-CN" sz="2800" dirty="0">
              <a:ea typeface="黑体" pitchFamily="2" charset="-122"/>
            </a:endParaRPr>
          </a:p>
        </p:txBody>
      </p:sp>
      <p:sp>
        <p:nvSpPr>
          <p:cNvPr id="14339" name="Rectangle 3"/>
          <p:cNvSpPr>
            <a:spLocks noChangeArrowheads="1"/>
          </p:cNvSpPr>
          <p:nvPr/>
        </p:nvSpPr>
        <p:spPr bwMode="auto">
          <a:xfrm>
            <a:off x="3396928" y="5695528"/>
            <a:ext cx="1270000" cy="3810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z="2000" b="1">
                <a:solidFill>
                  <a:srgbClr val="FF0000"/>
                </a:solidFill>
                <a:latin typeface="+mn-ea"/>
              </a:rPr>
              <a:t>图像理解</a:t>
            </a:r>
          </a:p>
        </p:txBody>
      </p:sp>
      <p:sp>
        <p:nvSpPr>
          <p:cNvPr id="14340" name="Line 4"/>
          <p:cNvSpPr>
            <a:spLocks noChangeShapeType="1"/>
          </p:cNvSpPr>
          <p:nvPr/>
        </p:nvSpPr>
        <p:spPr bwMode="auto">
          <a:xfrm flipH="1">
            <a:off x="2474591" y="6209878"/>
            <a:ext cx="368776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ea"/>
            </a:endParaRPr>
          </a:p>
        </p:txBody>
      </p:sp>
      <p:sp>
        <p:nvSpPr>
          <p:cNvPr id="14341" name="Rectangle 5"/>
          <p:cNvSpPr>
            <a:spLocks noChangeArrowheads="1"/>
          </p:cNvSpPr>
          <p:nvPr/>
        </p:nvSpPr>
        <p:spPr bwMode="auto">
          <a:xfrm>
            <a:off x="4057328" y="4495378"/>
            <a:ext cx="844550" cy="51435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z="2000" b="1">
                <a:solidFill>
                  <a:srgbClr val="FF0000"/>
                </a:solidFill>
                <a:latin typeface="+mn-ea"/>
              </a:rPr>
              <a:t>描述</a:t>
            </a:r>
          </a:p>
        </p:txBody>
      </p:sp>
      <p:sp>
        <p:nvSpPr>
          <p:cNvPr id="14342" name="Rectangle 6"/>
          <p:cNvSpPr>
            <a:spLocks noChangeArrowheads="1"/>
          </p:cNvSpPr>
          <p:nvPr/>
        </p:nvSpPr>
        <p:spPr bwMode="auto">
          <a:xfrm>
            <a:off x="3523928" y="3257128"/>
            <a:ext cx="1295400" cy="3810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defTabSz="1230313">
              <a:defRPr sz="2400">
                <a:solidFill>
                  <a:schemeClr val="tx1"/>
                </a:solidFill>
                <a:latin typeface="Times New Roman" charset="0"/>
              </a:defRPr>
            </a:lvl1pPr>
            <a:lvl2pPr defTabSz="1230313">
              <a:defRPr sz="2400">
                <a:solidFill>
                  <a:schemeClr val="tx1"/>
                </a:solidFill>
                <a:latin typeface="Times New Roman" charset="0"/>
              </a:defRPr>
            </a:lvl2pPr>
            <a:lvl3pPr defTabSz="1230313">
              <a:defRPr sz="2400">
                <a:solidFill>
                  <a:schemeClr val="tx1"/>
                </a:solidFill>
                <a:latin typeface="Times New Roman" charset="0"/>
              </a:defRPr>
            </a:lvl3pPr>
            <a:lvl4pPr defTabSz="1230313">
              <a:defRPr sz="2400">
                <a:solidFill>
                  <a:schemeClr val="tx1"/>
                </a:solidFill>
                <a:latin typeface="Times New Roman" charset="0"/>
              </a:defRPr>
            </a:lvl4pPr>
            <a:lvl5pPr defTabSz="1230313">
              <a:defRPr sz="2400">
                <a:solidFill>
                  <a:schemeClr val="tx1"/>
                </a:solidFill>
                <a:latin typeface="Times New Roman" charset="0"/>
              </a:defRPr>
            </a:lvl5pPr>
            <a:lvl6pPr defTabSz="1230313" eaLnBrk="0" fontAlgn="base" hangingPunct="0">
              <a:spcBef>
                <a:spcPct val="0"/>
              </a:spcBef>
              <a:spcAft>
                <a:spcPct val="0"/>
              </a:spcAft>
              <a:defRPr sz="2400">
                <a:solidFill>
                  <a:schemeClr val="tx1"/>
                </a:solidFill>
                <a:latin typeface="Times New Roman" charset="0"/>
              </a:defRPr>
            </a:lvl6pPr>
            <a:lvl7pPr defTabSz="1230313" eaLnBrk="0" fontAlgn="base" hangingPunct="0">
              <a:spcBef>
                <a:spcPct val="0"/>
              </a:spcBef>
              <a:spcAft>
                <a:spcPct val="0"/>
              </a:spcAft>
              <a:defRPr sz="2400">
                <a:solidFill>
                  <a:schemeClr val="tx1"/>
                </a:solidFill>
                <a:latin typeface="Times New Roman" charset="0"/>
              </a:defRPr>
            </a:lvl7pPr>
            <a:lvl8pPr defTabSz="1230313" eaLnBrk="0" fontAlgn="base" hangingPunct="0">
              <a:spcBef>
                <a:spcPct val="0"/>
              </a:spcBef>
              <a:spcAft>
                <a:spcPct val="0"/>
              </a:spcAft>
              <a:defRPr sz="2400">
                <a:solidFill>
                  <a:schemeClr val="tx1"/>
                </a:solidFill>
                <a:latin typeface="Times New Roman" charset="0"/>
              </a:defRPr>
            </a:lvl8pPr>
            <a:lvl9pPr defTabSz="1230313" eaLnBrk="0" fontAlgn="base" hangingPunct="0">
              <a:spcBef>
                <a:spcPct val="0"/>
              </a:spcBef>
              <a:spcAft>
                <a:spcPct val="0"/>
              </a:spcAft>
              <a:defRPr sz="2400">
                <a:solidFill>
                  <a:schemeClr val="tx1"/>
                </a:solidFill>
                <a:latin typeface="Times New Roman" charset="0"/>
              </a:defRPr>
            </a:lvl9pPr>
          </a:lstStyle>
          <a:p>
            <a:r>
              <a:rPr lang="zh-CN" altLang="en-US" sz="2000" b="1">
                <a:solidFill>
                  <a:srgbClr val="FF0000"/>
                </a:solidFill>
                <a:latin typeface="+mn-ea"/>
              </a:rPr>
              <a:t>狭义处理</a:t>
            </a:r>
          </a:p>
        </p:txBody>
      </p:sp>
      <p:sp>
        <p:nvSpPr>
          <p:cNvPr id="14343" name="Rectangle 7"/>
          <p:cNvSpPr>
            <a:spLocks noChangeArrowheads="1"/>
          </p:cNvSpPr>
          <p:nvPr/>
        </p:nvSpPr>
        <p:spPr bwMode="auto">
          <a:xfrm>
            <a:off x="2228528" y="4095328"/>
            <a:ext cx="1728788" cy="38100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z="2000" b="1">
                <a:solidFill>
                  <a:srgbClr val="FF0000"/>
                </a:solidFill>
                <a:latin typeface="+mn-ea"/>
              </a:rPr>
              <a:t>计算机图形学</a:t>
            </a:r>
          </a:p>
        </p:txBody>
      </p:sp>
      <p:sp>
        <p:nvSpPr>
          <p:cNvPr id="14344" name="Rectangle 8"/>
          <p:cNvSpPr>
            <a:spLocks noChangeArrowheads="1"/>
          </p:cNvSpPr>
          <p:nvPr/>
        </p:nvSpPr>
        <p:spPr bwMode="auto">
          <a:xfrm>
            <a:off x="2380928" y="4933528"/>
            <a:ext cx="1316038" cy="43815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z="2000" b="1">
                <a:solidFill>
                  <a:srgbClr val="FF0000"/>
                </a:solidFill>
                <a:latin typeface="+mn-ea"/>
              </a:rPr>
              <a:t>图像理解</a:t>
            </a:r>
          </a:p>
        </p:txBody>
      </p:sp>
      <p:sp>
        <p:nvSpPr>
          <p:cNvPr id="14345" name="Line 9"/>
          <p:cNvSpPr>
            <a:spLocks noChangeShapeType="1"/>
          </p:cNvSpPr>
          <p:nvPr/>
        </p:nvSpPr>
        <p:spPr bwMode="auto">
          <a:xfrm flipH="1" flipV="1">
            <a:off x="2152328" y="4704928"/>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ea"/>
            </a:endParaRPr>
          </a:p>
        </p:txBody>
      </p:sp>
      <p:sp>
        <p:nvSpPr>
          <p:cNvPr id="14346" name="Line 10"/>
          <p:cNvSpPr>
            <a:spLocks noChangeShapeType="1"/>
          </p:cNvSpPr>
          <p:nvPr/>
        </p:nvSpPr>
        <p:spPr bwMode="auto">
          <a:xfrm>
            <a:off x="2474591" y="3123778"/>
            <a:ext cx="35718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ea"/>
            </a:endParaRPr>
          </a:p>
        </p:txBody>
      </p:sp>
      <p:sp>
        <p:nvSpPr>
          <p:cNvPr id="14347" name="Line 11"/>
          <p:cNvSpPr>
            <a:spLocks noChangeShapeType="1"/>
          </p:cNvSpPr>
          <p:nvPr/>
        </p:nvSpPr>
        <p:spPr bwMode="auto">
          <a:xfrm>
            <a:off x="2128516" y="4838278"/>
            <a:ext cx="0" cy="1028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ea"/>
            </a:endParaRPr>
          </a:p>
        </p:txBody>
      </p:sp>
      <p:sp>
        <p:nvSpPr>
          <p:cNvPr id="14348" name="Oval 12"/>
          <p:cNvSpPr>
            <a:spLocks noChangeArrowheads="1"/>
          </p:cNvSpPr>
          <p:nvPr/>
        </p:nvSpPr>
        <p:spPr bwMode="auto">
          <a:xfrm>
            <a:off x="323528" y="3638128"/>
            <a:ext cx="806450" cy="20574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z="2000" b="1">
                <a:solidFill>
                  <a:srgbClr val="FF0000"/>
                </a:solidFill>
                <a:latin typeface="+mn-ea"/>
              </a:rPr>
              <a:t>客观世界</a:t>
            </a:r>
          </a:p>
        </p:txBody>
      </p:sp>
      <p:sp>
        <p:nvSpPr>
          <p:cNvPr id="14349" name="Rectangle 13"/>
          <p:cNvSpPr>
            <a:spLocks noChangeArrowheads="1"/>
          </p:cNvSpPr>
          <p:nvPr/>
        </p:nvSpPr>
        <p:spPr bwMode="auto">
          <a:xfrm>
            <a:off x="1552253" y="2952328"/>
            <a:ext cx="922338" cy="51435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z="2000" b="1">
                <a:solidFill>
                  <a:srgbClr val="FF0000"/>
                </a:solidFill>
                <a:latin typeface="+mn-ea"/>
              </a:rPr>
              <a:t>图像</a:t>
            </a:r>
          </a:p>
        </p:txBody>
      </p:sp>
      <p:sp>
        <p:nvSpPr>
          <p:cNvPr id="14350" name="Rectangle 14"/>
          <p:cNvSpPr>
            <a:spLocks noChangeArrowheads="1"/>
          </p:cNvSpPr>
          <p:nvPr/>
        </p:nvSpPr>
        <p:spPr bwMode="auto">
          <a:xfrm>
            <a:off x="1437953" y="5866978"/>
            <a:ext cx="1036638" cy="51435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en-US" altLang="zh-CN" sz="2000" b="1">
                <a:solidFill>
                  <a:srgbClr val="FF0000"/>
                </a:solidFill>
                <a:latin typeface="+mn-ea"/>
              </a:rPr>
              <a:t>(</a:t>
            </a:r>
            <a:r>
              <a:rPr lang="zh-CN" altLang="en-US" sz="2000" b="1">
                <a:solidFill>
                  <a:srgbClr val="FF0000"/>
                </a:solidFill>
                <a:latin typeface="+mn-ea"/>
              </a:rPr>
              <a:t>人</a:t>
            </a:r>
            <a:r>
              <a:rPr lang="en-US" altLang="zh-CN" sz="2000" b="1">
                <a:solidFill>
                  <a:srgbClr val="FF0000"/>
                </a:solidFill>
                <a:latin typeface="+mn-ea"/>
              </a:rPr>
              <a:t>)</a:t>
            </a:r>
          </a:p>
        </p:txBody>
      </p:sp>
      <p:sp>
        <p:nvSpPr>
          <p:cNvPr id="14351" name="Rectangle 15"/>
          <p:cNvSpPr>
            <a:spLocks noChangeArrowheads="1"/>
          </p:cNvSpPr>
          <p:nvPr/>
        </p:nvSpPr>
        <p:spPr bwMode="auto">
          <a:xfrm>
            <a:off x="1237928" y="3638128"/>
            <a:ext cx="457200" cy="188595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z="2000" b="1">
                <a:solidFill>
                  <a:srgbClr val="FF0000"/>
                </a:solidFill>
                <a:latin typeface="+mn-ea"/>
              </a:rPr>
              <a:t>计算机视觉</a:t>
            </a:r>
          </a:p>
        </p:txBody>
      </p:sp>
      <p:sp>
        <p:nvSpPr>
          <p:cNvPr id="14352" name="Line 16"/>
          <p:cNvSpPr>
            <a:spLocks noChangeShapeType="1"/>
          </p:cNvSpPr>
          <p:nvPr/>
        </p:nvSpPr>
        <p:spPr bwMode="auto">
          <a:xfrm flipV="1">
            <a:off x="860103" y="3123778"/>
            <a:ext cx="692150" cy="5143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ea"/>
            </a:endParaRPr>
          </a:p>
        </p:txBody>
      </p:sp>
      <p:sp>
        <p:nvSpPr>
          <p:cNvPr id="14353" name="Line 17"/>
          <p:cNvSpPr>
            <a:spLocks noChangeShapeType="1"/>
          </p:cNvSpPr>
          <p:nvPr/>
        </p:nvSpPr>
        <p:spPr bwMode="auto">
          <a:xfrm flipH="1" flipV="1">
            <a:off x="975991" y="5524078"/>
            <a:ext cx="461962"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ea"/>
            </a:endParaRPr>
          </a:p>
        </p:txBody>
      </p:sp>
      <p:sp>
        <p:nvSpPr>
          <p:cNvPr id="14354" name="Line 18"/>
          <p:cNvSpPr>
            <a:spLocks noChangeShapeType="1"/>
          </p:cNvSpPr>
          <p:nvPr/>
        </p:nvSpPr>
        <p:spPr bwMode="auto">
          <a:xfrm>
            <a:off x="1782441" y="3466678"/>
            <a:ext cx="0" cy="24003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ea"/>
            </a:endParaRPr>
          </a:p>
        </p:txBody>
      </p:sp>
      <p:sp>
        <p:nvSpPr>
          <p:cNvPr id="14355" name="Line 19"/>
          <p:cNvSpPr>
            <a:spLocks noChangeShapeType="1"/>
          </p:cNvSpPr>
          <p:nvPr/>
        </p:nvSpPr>
        <p:spPr bwMode="auto">
          <a:xfrm flipV="1">
            <a:off x="2152328" y="3504778"/>
            <a:ext cx="0" cy="12001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ea"/>
            </a:endParaRPr>
          </a:p>
        </p:txBody>
      </p:sp>
      <p:sp>
        <p:nvSpPr>
          <p:cNvPr id="14356" name="Rectangle 20"/>
          <p:cNvSpPr>
            <a:spLocks noChangeArrowheads="1"/>
          </p:cNvSpPr>
          <p:nvPr/>
        </p:nvSpPr>
        <p:spPr bwMode="auto">
          <a:xfrm>
            <a:off x="6014716" y="2952328"/>
            <a:ext cx="704850" cy="51435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z="2000" b="1">
                <a:solidFill>
                  <a:srgbClr val="FF0000"/>
                </a:solidFill>
                <a:latin typeface="+mn-ea"/>
              </a:rPr>
              <a:t>图像</a:t>
            </a:r>
          </a:p>
        </p:txBody>
      </p:sp>
      <p:sp>
        <p:nvSpPr>
          <p:cNvPr id="14357" name="Rectangle 21"/>
          <p:cNvSpPr>
            <a:spLocks noChangeArrowheads="1"/>
          </p:cNvSpPr>
          <p:nvPr/>
        </p:nvSpPr>
        <p:spPr bwMode="auto">
          <a:xfrm>
            <a:off x="6130603" y="5866978"/>
            <a:ext cx="703263" cy="51435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z="2000" b="1">
                <a:solidFill>
                  <a:srgbClr val="FF0000"/>
                </a:solidFill>
                <a:latin typeface="+mn-ea"/>
              </a:rPr>
              <a:t>符号</a:t>
            </a:r>
          </a:p>
        </p:txBody>
      </p:sp>
      <p:sp>
        <p:nvSpPr>
          <p:cNvPr id="14358" name="Oval 22"/>
          <p:cNvSpPr>
            <a:spLocks noChangeArrowheads="1"/>
          </p:cNvSpPr>
          <p:nvPr/>
        </p:nvSpPr>
        <p:spPr bwMode="auto">
          <a:xfrm>
            <a:off x="7333928" y="3485728"/>
            <a:ext cx="1447800" cy="222885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lstStyle/>
          <a:p>
            <a:r>
              <a:rPr lang="en-US" altLang="zh-CN" sz="2000" b="1">
                <a:solidFill>
                  <a:srgbClr val="FF0000"/>
                </a:solidFill>
                <a:latin typeface="+mn-ea"/>
              </a:rPr>
              <a:t>  </a:t>
            </a:r>
            <a:r>
              <a:rPr lang="zh-CN" altLang="en-US" sz="2000" b="1">
                <a:solidFill>
                  <a:srgbClr val="FF0000"/>
                </a:solidFill>
                <a:latin typeface="+mn-ea"/>
              </a:rPr>
              <a:t>新技术</a:t>
            </a:r>
          </a:p>
          <a:p>
            <a:r>
              <a:rPr lang="zh-CN" altLang="en-US" sz="2000" b="1">
                <a:solidFill>
                  <a:srgbClr val="FF0000"/>
                </a:solidFill>
                <a:latin typeface="+mn-ea"/>
              </a:rPr>
              <a:t>  新工具</a:t>
            </a:r>
          </a:p>
          <a:p>
            <a:r>
              <a:rPr lang="zh-CN" altLang="en-US" sz="2000" b="1">
                <a:solidFill>
                  <a:srgbClr val="FF0000"/>
                </a:solidFill>
                <a:latin typeface="+mn-ea"/>
              </a:rPr>
              <a:t>  新理论</a:t>
            </a:r>
          </a:p>
        </p:txBody>
      </p:sp>
      <p:sp>
        <p:nvSpPr>
          <p:cNvPr id="14359" name="Line 23"/>
          <p:cNvSpPr>
            <a:spLocks noChangeShapeType="1"/>
          </p:cNvSpPr>
          <p:nvPr/>
        </p:nvSpPr>
        <p:spPr bwMode="auto">
          <a:xfrm flipH="1">
            <a:off x="7052941" y="5695528"/>
            <a:ext cx="703262" cy="51435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ea"/>
            </a:endParaRPr>
          </a:p>
        </p:txBody>
      </p:sp>
      <p:sp>
        <p:nvSpPr>
          <p:cNvPr id="14360" name="Line 24"/>
          <p:cNvSpPr>
            <a:spLocks noChangeShapeType="1"/>
          </p:cNvSpPr>
          <p:nvPr/>
        </p:nvSpPr>
        <p:spPr bwMode="auto">
          <a:xfrm flipH="1" flipV="1">
            <a:off x="6937053" y="3123778"/>
            <a:ext cx="792163" cy="3429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ea"/>
            </a:endParaRPr>
          </a:p>
        </p:txBody>
      </p:sp>
      <p:sp>
        <p:nvSpPr>
          <p:cNvPr id="14361" name="Rectangle 25"/>
          <p:cNvSpPr>
            <a:spLocks noChangeArrowheads="1"/>
          </p:cNvSpPr>
          <p:nvPr/>
        </p:nvSpPr>
        <p:spPr bwMode="auto">
          <a:xfrm>
            <a:off x="6681466" y="3809578"/>
            <a:ext cx="423862" cy="154305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z="2000" b="1">
                <a:solidFill>
                  <a:srgbClr val="FF0000"/>
                </a:solidFill>
                <a:latin typeface="+mn-ea"/>
              </a:rPr>
              <a:t>模式识别</a:t>
            </a:r>
          </a:p>
        </p:txBody>
      </p:sp>
      <p:sp>
        <p:nvSpPr>
          <p:cNvPr id="14362" name="Rectangle 26"/>
          <p:cNvSpPr>
            <a:spLocks noChangeArrowheads="1"/>
          </p:cNvSpPr>
          <p:nvPr/>
        </p:nvSpPr>
        <p:spPr bwMode="auto">
          <a:xfrm>
            <a:off x="4971728" y="3942928"/>
            <a:ext cx="1266825" cy="514350"/>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r>
              <a:rPr lang="zh-CN" altLang="en-US" sz="2000" b="1">
                <a:solidFill>
                  <a:srgbClr val="FF0000"/>
                </a:solidFill>
                <a:latin typeface="+mn-ea"/>
              </a:rPr>
              <a:t>图像分析</a:t>
            </a:r>
          </a:p>
        </p:txBody>
      </p:sp>
      <p:sp>
        <p:nvSpPr>
          <p:cNvPr id="14363" name="Line 27"/>
          <p:cNvSpPr>
            <a:spLocks noChangeShapeType="1"/>
          </p:cNvSpPr>
          <p:nvPr/>
        </p:nvSpPr>
        <p:spPr bwMode="auto">
          <a:xfrm flipH="1">
            <a:off x="6343328" y="3485728"/>
            <a:ext cx="0" cy="11430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ea"/>
            </a:endParaRPr>
          </a:p>
        </p:txBody>
      </p:sp>
      <p:sp>
        <p:nvSpPr>
          <p:cNvPr id="14364" name="Line 28"/>
          <p:cNvSpPr>
            <a:spLocks noChangeShapeType="1"/>
          </p:cNvSpPr>
          <p:nvPr/>
        </p:nvSpPr>
        <p:spPr bwMode="auto">
          <a:xfrm>
            <a:off x="4895528" y="5009728"/>
            <a:ext cx="1190625" cy="933450"/>
          </a:xfrm>
          <a:prstGeom prst="line">
            <a:avLst/>
          </a:prstGeom>
          <a:noFill/>
          <a:ln w="9525">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ea"/>
            </a:endParaRPr>
          </a:p>
        </p:txBody>
      </p:sp>
      <p:sp>
        <p:nvSpPr>
          <p:cNvPr id="14365" name="Rectangle 29"/>
          <p:cNvSpPr>
            <a:spLocks noChangeArrowheads="1"/>
          </p:cNvSpPr>
          <p:nvPr/>
        </p:nvSpPr>
        <p:spPr bwMode="auto">
          <a:xfrm>
            <a:off x="5635303" y="5085928"/>
            <a:ext cx="877163" cy="4001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b="1">
                <a:solidFill>
                  <a:srgbClr val="FF0000"/>
                </a:solidFill>
                <a:latin typeface="+mn-ea"/>
              </a:rPr>
              <a:t>(</a:t>
            </a:r>
            <a:r>
              <a:rPr lang="zh-CN" altLang="en-US" sz="2000" b="1">
                <a:solidFill>
                  <a:srgbClr val="FF0000"/>
                </a:solidFill>
                <a:latin typeface="+mn-ea"/>
              </a:rPr>
              <a:t>转换</a:t>
            </a:r>
            <a:r>
              <a:rPr lang="en-US" altLang="zh-CN" sz="2000" b="1">
                <a:solidFill>
                  <a:srgbClr val="FF0000"/>
                </a:solidFill>
                <a:latin typeface="+mn-ea"/>
              </a:rPr>
              <a:t>)</a:t>
            </a:r>
          </a:p>
        </p:txBody>
      </p:sp>
      <p:sp>
        <p:nvSpPr>
          <p:cNvPr id="14366" name="Line 30"/>
          <p:cNvSpPr>
            <a:spLocks noChangeShapeType="1"/>
          </p:cNvSpPr>
          <p:nvPr/>
        </p:nvSpPr>
        <p:spPr bwMode="auto">
          <a:xfrm>
            <a:off x="6571928" y="3485728"/>
            <a:ext cx="0" cy="2362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14367" name="Line 31"/>
          <p:cNvSpPr>
            <a:spLocks noChangeShapeType="1"/>
          </p:cNvSpPr>
          <p:nvPr/>
        </p:nvSpPr>
        <p:spPr bwMode="auto">
          <a:xfrm flipH="1">
            <a:off x="4895528" y="4628728"/>
            <a:ext cx="1447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mn-ea"/>
            </a:endParaRPr>
          </a:p>
        </p:txBody>
      </p:sp>
      <p:sp>
        <p:nvSpPr>
          <p:cNvPr id="14368" name="Line 32"/>
          <p:cNvSpPr>
            <a:spLocks noChangeShapeType="1"/>
          </p:cNvSpPr>
          <p:nvPr/>
        </p:nvSpPr>
        <p:spPr bwMode="auto">
          <a:xfrm flipH="1" flipV="1">
            <a:off x="2152328" y="4857328"/>
            <a:ext cx="1752600"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b="1">
              <a:latin typeface="+mn-ea"/>
            </a:endParaRPr>
          </a:p>
        </p:txBody>
      </p:sp>
      <p:sp>
        <p:nvSpPr>
          <p:cNvPr id="33" name="Rectangle 2"/>
          <p:cNvSpPr txBox="1">
            <a:spLocks noChangeArrowheads="1"/>
          </p:cNvSpPr>
          <p:nvPr/>
        </p:nvSpPr>
        <p:spPr>
          <a:xfrm>
            <a:off x="179512" y="228600"/>
            <a:ext cx="8354888"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二、数字图像处理的学科相关概念</a:t>
            </a:r>
            <a:br>
              <a:rPr lang="zh-CN" altLang="en-US" sz="4000" dirty="0">
                <a:latin typeface="黑体" pitchFamily="2" charset="-122"/>
                <a:ea typeface="黑体" pitchFamily="2" charset="-122"/>
              </a:rPr>
            </a:b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3912438204"/>
      </p:ext>
    </p:extLst>
  </p:cSld>
  <p:clrMapOvr>
    <a:masterClrMapping/>
  </p:clrMapOvr>
  <p:transition>
    <p:blinds dir="ver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685800" y="1600200"/>
            <a:ext cx="8001000" cy="4114800"/>
          </a:xfrm>
        </p:spPr>
        <p:txBody>
          <a:bodyPr/>
          <a:lstStyle/>
          <a:p>
            <a:pPr>
              <a:buFontTx/>
              <a:buNone/>
            </a:pPr>
            <a:r>
              <a:rPr lang="en-US" altLang="zh-CN" sz="2400" dirty="0">
                <a:latin typeface="宋体" charset="-122"/>
                <a:ea typeface="宋体" charset="-122"/>
              </a:rPr>
              <a:t>      </a:t>
            </a:r>
            <a:r>
              <a:rPr kumimoji="1" lang="zh-CN" altLang="en-US" sz="2400" b="1" dirty="0">
                <a:latin typeface="Tahoma" pitchFamily="34" charset="0"/>
              </a:rPr>
              <a:t>数字图像处理系统结构由硬件和软件组成。</a:t>
            </a:r>
          </a:p>
          <a:p>
            <a:pPr>
              <a:buFontTx/>
              <a:buNone/>
            </a:pPr>
            <a:endParaRPr kumimoji="1" lang="zh-CN" altLang="en-US" sz="2400" b="1" dirty="0">
              <a:latin typeface="Tahoma" pitchFamily="34" charset="0"/>
            </a:endParaRPr>
          </a:p>
          <a:p>
            <a:r>
              <a:rPr kumimoji="1" lang="zh-CN" altLang="en-US" sz="2400" b="1" dirty="0">
                <a:latin typeface="Tahoma" pitchFamily="34" charset="0"/>
              </a:rPr>
              <a:t>采集</a:t>
            </a:r>
          </a:p>
          <a:p>
            <a:r>
              <a:rPr kumimoji="1" lang="zh-CN" altLang="en-US" sz="2400" b="1" dirty="0">
                <a:latin typeface="Tahoma" pitchFamily="34" charset="0"/>
              </a:rPr>
              <a:t>显示</a:t>
            </a:r>
          </a:p>
          <a:p>
            <a:r>
              <a:rPr kumimoji="1" lang="zh-CN" altLang="en-US" sz="2400" b="1" dirty="0">
                <a:latin typeface="Tahoma" pitchFamily="34" charset="0"/>
              </a:rPr>
              <a:t>存储</a:t>
            </a:r>
          </a:p>
          <a:p>
            <a:r>
              <a:rPr kumimoji="1" lang="zh-CN" altLang="en-US" sz="2400" b="1" dirty="0">
                <a:latin typeface="Tahoma" pitchFamily="34" charset="0"/>
              </a:rPr>
              <a:t>通信</a:t>
            </a:r>
          </a:p>
          <a:p>
            <a:r>
              <a:rPr kumimoji="1" lang="zh-CN" altLang="en-US" sz="2400" b="1" dirty="0">
                <a:latin typeface="Tahoma" pitchFamily="34" charset="0"/>
              </a:rPr>
              <a:t>主机</a:t>
            </a:r>
          </a:p>
          <a:p>
            <a:r>
              <a:rPr kumimoji="1" lang="zh-CN" altLang="en-US" sz="2400" b="1" dirty="0">
                <a:latin typeface="Tahoma" pitchFamily="34" charset="0"/>
              </a:rPr>
              <a:t>图像处理</a:t>
            </a:r>
            <a:r>
              <a:rPr kumimoji="1" lang="zh-CN" altLang="en-US" sz="2400" b="1" dirty="0" smtClean="0">
                <a:latin typeface="Tahoma" pitchFamily="34" charset="0"/>
              </a:rPr>
              <a:t>软件</a:t>
            </a:r>
            <a:endParaRPr kumimoji="1" lang="en-US" altLang="zh-CN" sz="2400" b="1" dirty="0">
              <a:latin typeface="Tahoma" pitchFamily="34" charset="0"/>
            </a:endParaRPr>
          </a:p>
        </p:txBody>
      </p:sp>
      <p:graphicFrame>
        <p:nvGraphicFramePr>
          <p:cNvPr id="15364" name="Object 4"/>
          <p:cNvGraphicFramePr>
            <a:graphicFrameLocks noChangeAspect="1"/>
          </p:cNvGraphicFramePr>
          <p:nvPr>
            <p:extLst>
              <p:ext uri="{D42A27DB-BD31-4B8C-83A1-F6EECF244321}">
                <p14:modId xmlns:p14="http://schemas.microsoft.com/office/powerpoint/2010/main" val="1949111247"/>
              </p:ext>
            </p:extLst>
          </p:nvPr>
        </p:nvGraphicFramePr>
        <p:xfrm>
          <a:off x="3054300" y="2396976"/>
          <a:ext cx="5118100" cy="2616200"/>
        </p:xfrm>
        <a:graphic>
          <a:graphicData uri="http://schemas.openxmlformats.org/presentationml/2006/ole">
            <mc:AlternateContent xmlns:mc="http://schemas.openxmlformats.org/markup-compatibility/2006">
              <mc:Choice xmlns:v="urn:schemas-microsoft-com:vml" Requires="v">
                <p:oleObj spid="_x0000_s21532" name="Image" r:id="rId3" imgW="5117460" imgH="2615873" progId="Photoshop.Image.7">
                  <p:embed/>
                </p:oleObj>
              </mc:Choice>
              <mc:Fallback>
                <p:oleObj name="Image" r:id="rId3" imgW="5117460" imgH="2615873"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4300" y="2396976"/>
                        <a:ext cx="5118100" cy="261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2"/>
          <p:cNvSpPr txBox="1">
            <a:spLocks noChangeArrowheads="1"/>
          </p:cNvSpPr>
          <p:nvPr/>
        </p:nvSpPr>
        <p:spPr>
          <a:xfrm>
            <a:off x="179512" y="228600"/>
            <a:ext cx="8712968"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三、数字图像处理的系统结构</a:t>
            </a: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3220300697"/>
      </p:ext>
    </p:extLst>
  </p:cSld>
  <p:clrMapOvr>
    <a:masterClrMapping/>
  </p:clrMapOvr>
  <p:transition>
    <p:blinds dir="vert"/>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485" name="Text Box 21"/>
          <p:cNvSpPr txBox="1">
            <a:spLocks noChangeArrowheads="1"/>
          </p:cNvSpPr>
          <p:nvPr/>
        </p:nvSpPr>
        <p:spPr bwMode="auto">
          <a:xfrm>
            <a:off x="3776042" y="3068638"/>
            <a:ext cx="1438275" cy="466725"/>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kumimoji="1" lang="zh-CN" altLang="en-US" sz="2400">
                <a:latin typeface="Tahoma" pitchFamily="34" charset="0"/>
              </a:rPr>
              <a:t>图像通信</a:t>
            </a:r>
          </a:p>
        </p:txBody>
      </p:sp>
      <p:sp>
        <p:nvSpPr>
          <p:cNvPr id="62491" name="Text Box 27"/>
          <p:cNvSpPr txBox="1">
            <a:spLocks noChangeArrowheads="1"/>
          </p:cNvSpPr>
          <p:nvPr/>
        </p:nvSpPr>
        <p:spPr bwMode="auto">
          <a:xfrm>
            <a:off x="899492" y="1556792"/>
            <a:ext cx="72009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dirty="0">
                <a:latin typeface="Tahoma" pitchFamily="34" charset="0"/>
                <a:ea typeface="黑体" pitchFamily="2" charset="-122"/>
              </a:rPr>
              <a:t>      </a:t>
            </a:r>
            <a:r>
              <a:rPr kumimoji="1" lang="zh-CN" altLang="en-US" sz="2400" b="1" dirty="0">
                <a:latin typeface="Tahoma" pitchFamily="34" charset="0"/>
              </a:rPr>
              <a:t>相应的，一个基本的数字图像处理系统由图像输入、图像存储、图像通信、图像处理和分析五个模块组成。如下图所示：</a:t>
            </a:r>
          </a:p>
        </p:txBody>
      </p:sp>
      <p:grpSp>
        <p:nvGrpSpPr>
          <p:cNvPr id="62498" name="Group 34"/>
          <p:cNvGrpSpPr>
            <a:grpSpLocks/>
          </p:cNvGrpSpPr>
          <p:nvPr/>
        </p:nvGrpSpPr>
        <p:grpSpPr bwMode="auto">
          <a:xfrm>
            <a:off x="924892" y="3284538"/>
            <a:ext cx="7175500" cy="2779712"/>
            <a:chOff x="220" y="2069"/>
            <a:chExt cx="4520" cy="1751"/>
          </a:xfrm>
        </p:grpSpPr>
        <p:grpSp>
          <p:nvGrpSpPr>
            <p:cNvPr id="62497" name="Group 33"/>
            <p:cNvGrpSpPr>
              <a:grpSpLocks/>
            </p:cNvGrpSpPr>
            <p:nvPr/>
          </p:nvGrpSpPr>
          <p:grpSpPr bwMode="auto">
            <a:xfrm>
              <a:off x="220" y="2568"/>
              <a:ext cx="4520" cy="1252"/>
              <a:chOff x="220" y="2568"/>
              <a:chExt cx="4520" cy="1252"/>
            </a:xfrm>
          </p:grpSpPr>
          <p:sp>
            <p:nvSpPr>
              <p:cNvPr id="62482" name="Text Box 18"/>
              <p:cNvSpPr txBox="1">
                <a:spLocks noChangeArrowheads="1"/>
              </p:cNvSpPr>
              <p:nvPr/>
            </p:nvSpPr>
            <p:spPr bwMode="auto">
              <a:xfrm>
                <a:off x="220" y="2613"/>
                <a:ext cx="952" cy="294"/>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a:latin typeface="Tahoma" pitchFamily="34" charset="0"/>
                  </a:rPr>
                  <a:t>图像输入</a:t>
                </a:r>
              </a:p>
            </p:txBody>
          </p:sp>
          <p:sp>
            <p:nvSpPr>
              <p:cNvPr id="62483" name="Text Box 19"/>
              <p:cNvSpPr txBox="1">
                <a:spLocks noChangeArrowheads="1"/>
              </p:cNvSpPr>
              <p:nvPr/>
            </p:nvSpPr>
            <p:spPr bwMode="auto">
              <a:xfrm>
                <a:off x="1973" y="2568"/>
                <a:ext cx="1089" cy="294"/>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kumimoji="1" lang="zh-CN" altLang="en-US" sz="2400">
                    <a:latin typeface="Tahoma" pitchFamily="34" charset="0"/>
                  </a:rPr>
                  <a:t>处理和分析</a:t>
                </a:r>
              </a:p>
            </p:txBody>
          </p:sp>
          <p:sp>
            <p:nvSpPr>
              <p:cNvPr id="62484" name="Text Box 20"/>
              <p:cNvSpPr txBox="1">
                <a:spLocks noChangeArrowheads="1"/>
              </p:cNvSpPr>
              <p:nvPr/>
            </p:nvSpPr>
            <p:spPr bwMode="auto">
              <a:xfrm>
                <a:off x="3832" y="2613"/>
                <a:ext cx="908" cy="294"/>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kumimoji="1" lang="zh-CN" altLang="en-US" sz="2400">
                    <a:latin typeface="Tahoma" pitchFamily="34" charset="0"/>
                  </a:rPr>
                  <a:t>图像输出</a:t>
                </a:r>
              </a:p>
            </p:txBody>
          </p:sp>
          <p:sp>
            <p:nvSpPr>
              <p:cNvPr id="62486" name="Text Box 22"/>
              <p:cNvSpPr txBox="1">
                <a:spLocks noChangeArrowheads="1"/>
              </p:cNvSpPr>
              <p:nvPr/>
            </p:nvSpPr>
            <p:spPr bwMode="auto">
              <a:xfrm>
                <a:off x="2002" y="3526"/>
                <a:ext cx="952" cy="294"/>
              </a:xfrm>
              <a:prstGeom prst="rect">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a:spcBef>
                    <a:spcPct val="50000"/>
                  </a:spcBef>
                </a:pPr>
                <a:r>
                  <a:rPr kumimoji="1" lang="zh-CN" altLang="en-US" sz="2400">
                    <a:latin typeface="Tahoma" pitchFamily="34" charset="0"/>
                  </a:rPr>
                  <a:t>图像存储</a:t>
                </a:r>
              </a:p>
            </p:txBody>
          </p:sp>
          <p:sp>
            <p:nvSpPr>
              <p:cNvPr id="62487" name="Line 23"/>
              <p:cNvSpPr>
                <a:spLocks noChangeShapeType="1"/>
              </p:cNvSpPr>
              <p:nvPr/>
            </p:nvSpPr>
            <p:spPr bwMode="auto">
              <a:xfrm>
                <a:off x="1191" y="2750"/>
                <a:ext cx="771"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62488" name="Line 24"/>
              <p:cNvSpPr>
                <a:spLocks noChangeShapeType="1"/>
              </p:cNvSpPr>
              <p:nvPr/>
            </p:nvSpPr>
            <p:spPr bwMode="auto">
              <a:xfrm>
                <a:off x="3061" y="2750"/>
                <a:ext cx="771" cy="0"/>
              </a:xfrm>
              <a:prstGeom prst="line">
                <a:avLst/>
              </a:prstGeom>
              <a:noFill/>
              <a:ln w="952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62489" name="Line 25"/>
              <p:cNvSpPr>
                <a:spLocks noChangeShapeType="1"/>
              </p:cNvSpPr>
              <p:nvPr/>
            </p:nvSpPr>
            <p:spPr bwMode="auto">
              <a:xfrm>
                <a:off x="2472" y="2850"/>
                <a:ext cx="0" cy="635"/>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grpSp>
        <p:sp>
          <p:nvSpPr>
            <p:cNvPr id="62490" name="Line 26"/>
            <p:cNvSpPr>
              <a:spLocks noChangeShapeType="1"/>
            </p:cNvSpPr>
            <p:nvPr/>
          </p:nvSpPr>
          <p:spPr bwMode="auto">
            <a:xfrm>
              <a:off x="2472" y="2251"/>
              <a:ext cx="0" cy="318"/>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endParaRPr lang="zh-CN" altLang="en-US"/>
            </a:p>
          </p:txBody>
        </p:sp>
        <p:sp>
          <p:nvSpPr>
            <p:cNvPr id="62493" name="Line 29"/>
            <p:cNvSpPr>
              <a:spLocks noChangeShapeType="1"/>
            </p:cNvSpPr>
            <p:nvPr/>
          </p:nvSpPr>
          <p:spPr bwMode="auto">
            <a:xfrm>
              <a:off x="2925" y="2069"/>
              <a:ext cx="1134" cy="0"/>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496" name="Line 32"/>
            <p:cNvSpPr>
              <a:spLocks noChangeShapeType="1"/>
            </p:cNvSpPr>
            <p:nvPr/>
          </p:nvSpPr>
          <p:spPr bwMode="auto">
            <a:xfrm>
              <a:off x="1068" y="2069"/>
              <a:ext cx="953" cy="0"/>
            </a:xfrm>
            <a:prstGeom prst="line">
              <a:avLst/>
            </a:prstGeom>
            <a:noFill/>
            <a:ln w="9525">
              <a:solidFill>
                <a:schemeClr val="tx1"/>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7" name="Rectangle 2"/>
          <p:cNvSpPr txBox="1">
            <a:spLocks noChangeArrowheads="1"/>
          </p:cNvSpPr>
          <p:nvPr/>
        </p:nvSpPr>
        <p:spPr>
          <a:xfrm>
            <a:off x="179512" y="228600"/>
            <a:ext cx="8712968"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三、数字图像处理的系统结构</a:t>
            </a: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1993456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2491">
                                            <p:txEl>
                                              <p:pRg st="0" end="0"/>
                                            </p:txEl>
                                          </p:spTgt>
                                        </p:tgtEl>
                                        <p:attrNameLst>
                                          <p:attrName>style.visibility</p:attrName>
                                        </p:attrNameLst>
                                      </p:cBhvr>
                                      <p:to>
                                        <p:strVal val="visible"/>
                                      </p:to>
                                    </p:set>
                                    <p:animEffect transition="in" filter="box(in)">
                                      <p:cBhvr>
                                        <p:cTn id="7" dur="500"/>
                                        <p:tgtEl>
                                          <p:spTgt spid="624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2485"/>
                                        </p:tgtEl>
                                        <p:attrNameLst>
                                          <p:attrName>style.visibility</p:attrName>
                                        </p:attrNameLst>
                                      </p:cBhvr>
                                      <p:to>
                                        <p:strVal val="visible"/>
                                      </p:to>
                                    </p:set>
                                    <p:animEffect transition="in" filter="box(in)">
                                      <p:cBhvr>
                                        <p:cTn id="12" dur="500"/>
                                        <p:tgtEl>
                                          <p:spTgt spid="62485"/>
                                        </p:tgtEl>
                                      </p:cBhvr>
                                    </p:animEffect>
                                  </p:childTnLst>
                                </p:cTn>
                              </p:par>
                              <p:par>
                                <p:cTn id="13" presetID="4" presetClass="entr" presetSubtype="16" fill="hold" nodeType="withEffect">
                                  <p:stCondLst>
                                    <p:cond delay="0"/>
                                  </p:stCondLst>
                                  <p:childTnLst>
                                    <p:set>
                                      <p:cBhvr>
                                        <p:cTn id="14" dur="1" fill="hold">
                                          <p:stCondLst>
                                            <p:cond delay="0"/>
                                          </p:stCondLst>
                                        </p:cTn>
                                        <p:tgtEl>
                                          <p:spTgt spid="62498"/>
                                        </p:tgtEl>
                                        <p:attrNameLst>
                                          <p:attrName>style.visibility</p:attrName>
                                        </p:attrNameLst>
                                      </p:cBhvr>
                                      <p:to>
                                        <p:strVal val="visible"/>
                                      </p:to>
                                    </p:set>
                                    <p:animEffect transition="in" filter="box(in)">
                                      <p:cBhvr>
                                        <p:cTn id="15" dur="500"/>
                                        <p:tgtEl>
                                          <p:spTgt spid="62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48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3"/>
          <p:cNvSpPr>
            <a:spLocks noGrp="1" noChangeArrowheads="1"/>
          </p:cNvSpPr>
          <p:nvPr>
            <p:ph type="body" idx="1"/>
          </p:nvPr>
        </p:nvSpPr>
        <p:spPr>
          <a:xfrm>
            <a:off x="900113" y="1124745"/>
            <a:ext cx="7848600" cy="4104456"/>
          </a:xfrm>
        </p:spPr>
        <p:txBody>
          <a:bodyPr/>
          <a:lstStyle/>
          <a:p>
            <a:pPr>
              <a:lnSpc>
                <a:spcPct val="150000"/>
              </a:lnSpc>
            </a:pPr>
            <a:r>
              <a:rPr lang="zh-CN" altLang="en-US" sz="2800" dirty="0">
                <a:solidFill>
                  <a:schemeClr val="hlink"/>
                </a:solidFill>
                <a:ea typeface="黑体" pitchFamily="2" charset="-122"/>
              </a:rPr>
              <a:t>图像输入模块</a:t>
            </a:r>
            <a:r>
              <a:rPr lang="en-US" altLang="zh-CN" sz="2800" dirty="0">
                <a:solidFill>
                  <a:schemeClr val="hlink"/>
                </a:solidFill>
                <a:ea typeface="黑体" pitchFamily="2" charset="-122"/>
              </a:rPr>
              <a:t>:</a:t>
            </a:r>
            <a:r>
              <a:rPr lang="zh-CN" altLang="en-US" sz="2400" dirty="0">
                <a:ea typeface="黑体" pitchFamily="2" charset="-122"/>
              </a:rPr>
              <a:t>也称图像采集或图像数字化</a:t>
            </a:r>
            <a:endParaRPr lang="zh-CN" altLang="en-US" sz="2400" dirty="0">
              <a:latin typeface="黑体" pitchFamily="2" charset="-122"/>
              <a:ea typeface="黑体" pitchFamily="2" charset="-122"/>
            </a:endParaRPr>
          </a:p>
          <a:p>
            <a:pPr>
              <a:lnSpc>
                <a:spcPct val="150000"/>
              </a:lnSpc>
              <a:buFont typeface="Wingdings" pitchFamily="2" charset="2"/>
              <a:buNone/>
            </a:pPr>
            <a:r>
              <a:rPr lang="zh-CN" altLang="en-US" sz="2400" dirty="0">
                <a:latin typeface="黑体" pitchFamily="2" charset="-122"/>
                <a:ea typeface="黑体" pitchFamily="2" charset="-122"/>
              </a:rPr>
              <a:t>   为了采集数字图像，需要两种装置（器件）：</a:t>
            </a:r>
          </a:p>
          <a:p>
            <a:pPr>
              <a:lnSpc>
                <a:spcPct val="150000"/>
              </a:lnSpc>
              <a:buFont typeface="Wingdings" pitchFamily="2" charset="2"/>
              <a:buNone/>
            </a:pPr>
            <a:r>
              <a:rPr lang="zh-CN" altLang="en-US" sz="2400" dirty="0">
                <a:latin typeface="黑体" pitchFamily="2" charset="-122"/>
                <a:ea typeface="黑体" pitchFamily="2" charset="-122"/>
              </a:rPr>
              <a:t>   一种是对某个电磁能量谱波段（如</a:t>
            </a:r>
            <a:r>
              <a:rPr lang="en-US" altLang="zh-CN" sz="2400" dirty="0">
                <a:latin typeface="黑体" pitchFamily="2" charset="-122"/>
                <a:ea typeface="黑体" pitchFamily="2" charset="-122"/>
              </a:rPr>
              <a:t>X</a:t>
            </a:r>
            <a:r>
              <a:rPr lang="zh-CN" altLang="en-US" sz="2400" dirty="0">
                <a:latin typeface="黑体" pitchFamily="2" charset="-122"/>
                <a:ea typeface="黑体" pitchFamily="2" charset="-122"/>
              </a:rPr>
              <a:t>射线、紫外线、</a:t>
            </a:r>
          </a:p>
          <a:p>
            <a:pPr>
              <a:lnSpc>
                <a:spcPct val="150000"/>
              </a:lnSpc>
              <a:buFont typeface="Wingdings" pitchFamily="2" charset="2"/>
              <a:buNone/>
            </a:pPr>
            <a:r>
              <a:rPr lang="zh-CN" altLang="en-US" sz="2400" dirty="0">
                <a:latin typeface="黑体" pitchFamily="2" charset="-122"/>
                <a:ea typeface="黑体" pitchFamily="2" charset="-122"/>
              </a:rPr>
              <a:t>可见光、红外线等）敏感的物理器件；</a:t>
            </a:r>
          </a:p>
          <a:p>
            <a:pPr>
              <a:lnSpc>
                <a:spcPct val="150000"/>
              </a:lnSpc>
              <a:buFont typeface="Wingdings" pitchFamily="2" charset="2"/>
              <a:buNone/>
            </a:pPr>
            <a:r>
              <a:rPr lang="zh-CN" altLang="en-US" sz="2400" dirty="0">
                <a:latin typeface="黑体" pitchFamily="2" charset="-122"/>
                <a:ea typeface="黑体" pitchFamily="2" charset="-122"/>
              </a:rPr>
              <a:t>   另一种称为数字化器，它能将上述（模拟）电信号转</a:t>
            </a:r>
          </a:p>
          <a:p>
            <a:pPr>
              <a:lnSpc>
                <a:spcPct val="150000"/>
              </a:lnSpc>
              <a:buFont typeface="Wingdings" pitchFamily="2" charset="2"/>
              <a:buNone/>
            </a:pPr>
            <a:r>
              <a:rPr lang="zh-CN" altLang="en-US" sz="2400" dirty="0">
                <a:latin typeface="黑体" pitchFamily="2" charset="-122"/>
                <a:ea typeface="黑体" pitchFamily="2" charset="-122"/>
              </a:rPr>
              <a:t>化为数字（离散）的形式。</a:t>
            </a:r>
          </a:p>
          <a:p>
            <a:pPr>
              <a:lnSpc>
                <a:spcPct val="150000"/>
              </a:lnSpc>
              <a:buFont typeface="Wingdings" pitchFamily="2" charset="2"/>
              <a:buNone/>
            </a:pPr>
            <a:r>
              <a:rPr lang="zh-CN" altLang="en-US" sz="2400" dirty="0">
                <a:latin typeface="黑体" pitchFamily="2" charset="-122"/>
                <a:ea typeface="黑体" pitchFamily="2" charset="-122"/>
              </a:rPr>
              <a:t>   如：</a:t>
            </a:r>
            <a:r>
              <a:rPr lang="en-US" altLang="zh-CN" sz="2400" dirty="0">
                <a:latin typeface="黑体" pitchFamily="2" charset="-122"/>
                <a:ea typeface="黑体" pitchFamily="2" charset="-122"/>
              </a:rPr>
              <a:t>x</a:t>
            </a:r>
            <a:r>
              <a:rPr lang="zh-CN" altLang="en-US" sz="2400" dirty="0">
                <a:latin typeface="黑体" pitchFamily="2" charset="-122"/>
                <a:ea typeface="黑体" pitchFamily="2" charset="-122"/>
              </a:rPr>
              <a:t>射线透视成像仪、</a:t>
            </a:r>
            <a:r>
              <a:rPr lang="en-US" altLang="zh-CN" sz="2400" dirty="0">
                <a:latin typeface="黑体" pitchFamily="2" charset="-122"/>
                <a:ea typeface="黑体" pitchFamily="2" charset="-122"/>
              </a:rPr>
              <a:t>CCD</a:t>
            </a:r>
            <a:r>
              <a:rPr lang="zh-CN" altLang="en-US" sz="2400" dirty="0">
                <a:latin typeface="黑体" pitchFamily="2" charset="-122"/>
                <a:ea typeface="黑体" pitchFamily="2" charset="-122"/>
              </a:rPr>
              <a:t>摄像头、数码相机等。</a:t>
            </a:r>
          </a:p>
        </p:txBody>
      </p:sp>
      <p:pic>
        <p:nvPicPr>
          <p:cNvPr id="4" name="Picture 4" descr="http://tech.sina.com.cn/c/2-68-3528_s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5" y="5301209"/>
            <a:ext cx="2232249" cy="114476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http://www.cneed.net/digital/dcr-sony/images/song-pc115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232" y="5301208"/>
            <a:ext cx="1561728" cy="11447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images.163.com/images/like/ep4.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3928" y="5301210"/>
            <a:ext cx="2097878" cy="115044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a:xfrm>
            <a:off x="179512" y="228600"/>
            <a:ext cx="8712968"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三、数字图像处理的系统结构</a:t>
            </a: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2802589063"/>
      </p:ext>
    </p:extLst>
  </p:cSld>
  <p:clrMapOvr>
    <a:masterClrMapping/>
  </p:clrMapOvr>
  <p:transition>
    <p:blinds dir="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p:cNvSpPr>
            <a:spLocks noGrp="1" noChangeArrowheads="1"/>
          </p:cNvSpPr>
          <p:nvPr>
            <p:ph type="body" idx="1"/>
          </p:nvPr>
        </p:nvSpPr>
        <p:spPr>
          <a:xfrm>
            <a:off x="827088" y="1844675"/>
            <a:ext cx="7705352" cy="4114800"/>
          </a:xfrm>
        </p:spPr>
        <p:txBody>
          <a:bodyPr/>
          <a:lstStyle/>
          <a:p>
            <a:r>
              <a:rPr lang="zh-CN" altLang="en-US" dirty="0">
                <a:solidFill>
                  <a:schemeClr val="hlink"/>
                </a:solidFill>
                <a:ea typeface="黑体" pitchFamily="2" charset="-122"/>
              </a:rPr>
              <a:t>图像输出模块：</a:t>
            </a:r>
          </a:p>
          <a:p>
            <a:pPr>
              <a:lnSpc>
                <a:spcPct val="150000"/>
              </a:lnSpc>
              <a:buFont typeface="Wingdings" pitchFamily="2" charset="2"/>
              <a:buNone/>
            </a:pPr>
            <a:r>
              <a:rPr lang="zh-CN" altLang="en-US" dirty="0"/>
              <a:t>      </a:t>
            </a:r>
            <a:r>
              <a:rPr lang="zh-CN" altLang="en-US" sz="2400" dirty="0">
                <a:ea typeface="黑体" pitchFamily="2" charset="-122"/>
              </a:rPr>
              <a:t>对图像处理来说，处理的结果主要用于显示给人</a:t>
            </a:r>
          </a:p>
          <a:p>
            <a:pPr>
              <a:lnSpc>
                <a:spcPct val="150000"/>
              </a:lnSpc>
              <a:buFont typeface="Wingdings" pitchFamily="2" charset="2"/>
              <a:buNone/>
            </a:pPr>
            <a:r>
              <a:rPr lang="zh-CN" altLang="en-US" sz="2400" dirty="0">
                <a:ea typeface="黑体" pitchFamily="2" charset="-122"/>
              </a:rPr>
              <a:t>看。对图像分析来说，分析的结果也可以借助计算机</a:t>
            </a:r>
          </a:p>
          <a:p>
            <a:pPr>
              <a:lnSpc>
                <a:spcPct val="150000"/>
              </a:lnSpc>
              <a:buFont typeface="Wingdings" pitchFamily="2" charset="2"/>
              <a:buNone/>
            </a:pPr>
            <a:r>
              <a:rPr lang="zh-CN" altLang="en-US" sz="2400" dirty="0">
                <a:ea typeface="黑体" pitchFamily="2" charset="-122"/>
              </a:rPr>
              <a:t>图形学技术转换为图像形式直观地展示。</a:t>
            </a:r>
          </a:p>
          <a:p>
            <a:pPr>
              <a:lnSpc>
                <a:spcPct val="150000"/>
              </a:lnSpc>
              <a:buFont typeface="Wingdings" pitchFamily="2" charset="2"/>
              <a:buNone/>
            </a:pPr>
            <a:r>
              <a:rPr lang="zh-CN" altLang="en-US" sz="2400" dirty="0"/>
              <a:t>      </a:t>
            </a:r>
            <a:r>
              <a:rPr lang="zh-CN" altLang="en-US" sz="2400" dirty="0">
                <a:latin typeface="黑体" pitchFamily="2" charset="-122"/>
                <a:ea typeface="黑体" pitchFamily="2" charset="-122"/>
              </a:rPr>
              <a:t>如</a:t>
            </a:r>
            <a:r>
              <a:rPr lang="en-US" altLang="zh-CN" sz="2400" dirty="0">
                <a:latin typeface="黑体" pitchFamily="2" charset="-122"/>
                <a:ea typeface="黑体" pitchFamily="2" charset="-122"/>
              </a:rPr>
              <a:t>CRT</a:t>
            </a:r>
            <a:r>
              <a:rPr lang="zh-CN" altLang="en-US" sz="2400" dirty="0">
                <a:latin typeface="黑体" pitchFamily="2" charset="-122"/>
                <a:ea typeface="黑体" pitchFamily="2" charset="-122"/>
              </a:rPr>
              <a:t>显示器、液晶显示器和投影仪等。</a:t>
            </a:r>
          </a:p>
        </p:txBody>
      </p:sp>
      <p:sp>
        <p:nvSpPr>
          <p:cNvPr id="5" name="Rectangle 2"/>
          <p:cNvSpPr txBox="1">
            <a:spLocks noChangeArrowheads="1"/>
          </p:cNvSpPr>
          <p:nvPr/>
        </p:nvSpPr>
        <p:spPr>
          <a:xfrm>
            <a:off x="179512" y="228600"/>
            <a:ext cx="8712968"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三、数字图像处理的系统结构</a:t>
            </a: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1756327483"/>
      </p:ext>
    </p:extLst>
  </p:cSld>
  <p:clrMapOvr>
    <a:masterClrMapping/>
  </p:clrMapOvr>
  <p:transition>
    <p:blinds dir="ver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ChangeArrowheads="1"/>
          </p:cNvSpPr>
          <p:nvPr>
            <p:ph type="body" idx="1"/>
          </p:nvPr>
        </p:nvSpPr>
        <p:spPr>
          <a:xfrm>
            <a:off x="333697" y="1556792"/>
            <a:ext cx="8486775" cy="4651375"/>
          </a:xfrm>
        </p:spPr>
        <p:txBody>
          <a:bodyPr/>
          <a:lstStyle/>
          <a:p>
            <a:pPr>
              <a:lnSpc>
                <a:spcPct val="80000"/>
              </a:lnSpc>
            </a:pPr>
            <a:r>
              <a:rPr lang="zh-CN" altLang="en-US" dirty="0">
                <a:solidFill>
                  <a:schemeClr val="hlink"/>
                </a:solidFill>
                <a:ea typeface="黑体" pitchFamily="2" charset="-122"/>
              </a:rPr>
              <a:t>图像存储模块：</a:t>
            </a:r>
          </a:p>
          <a:p>
            <a:pPr>
              <a:lnSpc>
                <a:spcPct val="150000"/>
              </a:lnSpc>
              <a:buFont typeface="Wingdings" pitchFamily="2" charset="2"/>
              <a:buNone/>
            </a:pPr>
            <a:r>
              <a:rPr lang="zh-CN" altLang="en-US" sz="1600" dirty="0"/>
              <a:t>     </a:t>
            </a:r>
            <a:r>
              <a:rPr lang="zh-CN" altLang="en-US" sz="2400" dirty="0"/>
              <a:t>         </a:t>
            </a:r>
            <a:r>
              <a:rPr lang="zh-CN" altLang="en-US" sz="2400" b="1" dirty="0">
                <a:latin typeface="宋体" pitchFamily="2" charset="-122"/>
              </a:rPr>
              <a:t>图像包含大量的信息，因而存储图像也需要大量空间。在图像处理和分析系统中，大容量和快速的图像存储器是必不可少的。用于图像处理和分析的数字存储器可分为</a:t>
            </a:r>
            <a:r>
              <a:rPr lang="en-US" altLang="zh-CN" sz="2400" b="1" dirty="0">
                <a:latin typeface="宋体" pitchFamily="2" charset="-122"/>
              </a:rPr>
              <a:t>3</a:t>
            </a:r>
            <a:r>
              <a:rPr lang="zh-CN" altLang="en-US" sz="2400" b="1" dirty="0">
                <a:latin typeface="宋体" pitchFamily="2" charset="-122"/>
              </a:rPr>
              <a:t>类：</a:t>
            </a:r>
          </a:p>
          <a:p>
            <a:pPr>
              <a:lnSpc>
                <a:spcPct val="150000"/>
              </a:lnSpc>
              <a:buFont typeface="Wingdings" pitchFamily="2" charset="2"/>
              <a:buNone/>
            </a:pPr>
            <a:r>
              <a:rPr lang="zh-CN" altLang="en-US" sz="2400" b="1" dirty="0">
                <a:latin typeface="黑体" pitchFamily="2" charset="-122"/>
                <a:ea typeface="黑体" pitchFamily="2" charset="-122"/>
              </a:rPr>
              <a:t>  </a:t>
            </a:r>
            <a:r>
              <a:rPr lang="zh-CN" altLang="en-US" sz="2400" b="1" dirty="0">
                <a:latin typeface="+mn-ea"/>
              </a:rPr>
              <a:t>（</a:t>
            </a:r>
            <a:r>
              <a:rPr lang="en-US" altLang="zh-CN" sz="2400" b="1" dirty="0">
                <a:latin typeface="+mn-ea"/>
              </a:rPr>
              <a:t>1</a:t>
            </a:r>
            <a:r>
              <a:rPr lang="zh-CN" altLang="en-US" sz="2400" b="1" dirty="0">
                <a:latin typeface="+mn-ea"/>
              </a:rPr>
              <a:t>）处理和分析过程中使用的快速存储器；</a:t>
            </a:r>
          </a:p>
          <a:p>
            <a:pPr>
              <a:lnSpc>
                <a:spcPct val="150000"/>
              </a:lnSpc>
              <a:buFont typeface="Wingdings" pitchFamily="2" charset="2"/>
              <a:buNone/>
            </a:pPr>
            <a:r>
              <a:rPr lang="zh-CN" altLang="en-US" sz="2400" b="1" dirty="0">
                <a:latin typeface="+mn-ea"/>
              </a:rPr>
              <a:t>    （</a:t>
            </a:r>
            <a:r>
              <a:rPr lang="en-US" altLang="zh-CN" sz="2400" b="1" dirty="0">
                <a:latin typeface="+mn-ea"/>
              </a:rPr>
              <a:t>2</a:t>
            </a:r>
            <a:r>
              <a:rPr lang="zh-CN" altLang="en-US" sz="2400" b="1" dirty="0">
                <a:latin typeface="+mn-ea"/>
              </a:rPr>
              <a:t>）用于比较快地重新调用的在线或联机存储器</a:t>
            </a:r>
            <a:r>
              <a:rPr lang="en-US" altLang="zh-CN" sz="2400" b="1" dirty="0">
                <a:latin typeface="+mn-ea"/>
              </a:rPr>
              <a:t>;    </a:t>
            </a:r>
          </a:p>
          <a:p>
            <a:pPr>
              <a:lnSpc>
                <a:spcPct val="150000"/>
              </a:lnSpc>
              <a:buFont typeface="Wingdings" pitchFamily="2" charset="2"/>
              <a:buNone/>
            </a:pPr>
            <a:r>
              <a:rPr lang="en-US" altLang="zh-CN" sz="2400" b="1" dirty="0">
                <a:latin typeface="+mn-ea"/>
              </a:rPr>
              <a:t>    </a:t>
            </a:r>
            <a:r>
              <a:rPr lang="zh-CN" altLang="en-US" sz="2400" b="1" dirty="0">
                <a:latin typeface="+mn-ea"/>
              </a:rPr>
              <a:t>（</a:t>
            </a:r>
            <a:r>
              <a:rPr lang="en-US" altLang="zh-CN" sz="2400" b="1" dirty="0">
                <a:latin typeface="+mn-ea"/>
              </a:rPr>
              <a:t>3</a:t>
            </a:r>
            <a:r>
              <a:rPr lang="zh-CN" altLang="en-US" sz="2400" b="1" dirty="0">
                <a:latin typeface="+mn-ea"/>
              </a:rPr>
              <a:t>）不经常使用的数据库（档案库）存储器。</a:t>
            </a:r>
          </a:p>
          <a:p>
            <a:pPr>
              <a:lnSpc>
                <a:spcPct val="150000"/>
              </a:lnSpc>
              <a:buFont typeface="Wingdings" pitchFamily="2" charset="2"/>
              <a:buNone/>
            </a:pPr>
            <a:r>
              <a:rPr lang="zh-CN" altLang="en-US" sz="2400" b="1" dirty="0">
                <a:latin typeface="+mn-ea"/>
              </a:rPr>
              <a:t>  如计算机内存、硬盘、软盘、闪存盘、</a:t>
            </a:r>
            <a:r>
              <a:rPr lang="en-US" altLang="zh-CN" sz="2400" b="1" dirty="0">
                <a:latin typeface="+mn-ea"/>
              </a:rPr>
              <a:t>CD</a:t>
            </a:r>
            <a:r>
              <a:rPr lang="zh-CN" altLang="en-US" sz="2400" b="1" dirty="0">
                <a:latin typeface="+mn-ea"/>
              </a:rPr>
              <a:t>光盘、</a:t>
            </a:r>
            <a:r>
              <a:rPr lang="en-US" altLang="zh-CN" sz="2400" b="1" dirty="0">
                <a:latin typeface="+mn-ea"/>
              </a:rPr>
              <a:t>DVD</a:t>
            </a:r>
            <a:r>
              <a:rPr lang="zh-CN" altLang="en-US" sz="2400" b="1" dirty="0">
                <a:latin typeface="+mn-ea"/>
              </a:rPr>
              <a:t>光盘等。  </a:t>
            </a:r>
          </a:p>
        </p:txBody>
      </p:sp>
      <p:sp>
        <p:nvSpPr>
          <p:cNvPr id="7" name="Rectangle 2"/>
          <p:cNvSpPr txBox="1">
            <a:spLocks noChangeArrowheads="1"/>
          </p:cNvSpPr>
          <p:nvPr/>
        </p:nvSpPr>
        <p:spPr>
          <a:xfrm>
            <a:off x="179512" y="228600"/>
            <a:ext cx="8712968"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三、数字图像处理的系统结构</a:t>
            </a: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3673284826"/>
      </p:ext>
    </p:extLst>
  </p:cSld>
  <p:clrMapOvr>
    <a:masterClrMapping/>
  </p:clrMapOvr>
  <p:transition>
    <p:blinds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body" idx="1"/>
          </p:nvPr>
        </p:nvSpPr>
        <p:spPr>
          <a:xfrm>
            <a:off x="179512" y="1340718"/>
            <a:ext cx="8712968" cy="2304306"/>
          </a:xfrm>
        </p:spPr>
        <p:txBody>
          <a:bodyPr/>
          <a:lstStyle/>
          <a:p>
            <a:r>
              <a:rPr lang="zh-CN" altLang="en-US" sz="3200" b="1" dirty="0">
                <a:solidFill>
                  <a:schemeClr val="hlink"/>
                </a:solidFill>
              </a:rPr>
              <a:t>图像通信模块</a:t>
            </a:r>
          </a:p>
          <a:p>
            <a:pPr>
              <a:lnSpc>
                <a:spcPct val="150000"/>
              </a:lnSpc>
              <a:buFont typeface="Wingdings" pitchFamily="2" charset="2"/>
              <a:buNone/>
            </a:pPr>
            <a:r>
              <a:rPr lang="zh-CN" altLang="en-US" sz="2400" dirty="0"/>
              <a:t>        </a:t>
            </a:r>
            <a:r>
              <a:rPr lang="zh-CN" altLang="en-US" sz="2400" b="1" dirty="0">
                <a:latin typeface="宋体" pitchFamily="2" charset="-122"/>
              </a:rPr>
              <a:t>对图像数据进行传输和通信。由于图像数据量很大，而能提供通信的信道传输率又有限，因此传输前必须对表示图像信息的数据进行压缩编码，以减少图像数据量。</a:t>
            </a:r>
          </a:p>
          <a:p>
            <a:pPr>
              <a:buFont typeface="Wingdings" pitchFamily="2" charset="2"/>
              <a:buNone/>
            </a:pPr>
            <a:endParaRPr lang="en-US" altLang="zh-CN" sz="2400" dirty="0">
              <a:solidFill>
                <a:srgbClr val="0000FF"/>
              </a:solidFill>
              <a:ea typeface="黑体" pitchFamily="2" charset="-122"/>
            </a:endParaRPr>
          </a:p>
        </p:txBody>
      </p:sp>
      <p:sp>
        <p:nvSpPr>
          <p:cNvPr id="5" name="Rectangle 2"/>
          <p:cNvSpPr txBox="1">
            <a:spLocks noChangeArrowheads="1"/>
          </p:cNvSpPr>
          <p:nvPr/>
        </p:nvSpPr>
        <p:spPr>
          <a:xfrm>
            <a:off x="179512" y="228600"/>
            <a:ext cx="8712968"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三、数字图像处理的系统结构</a:t>
            </a:r>
            <a:endParaRPr lang="zh-CN" altLang="en-US" sz="4000" dirty="0">
              <a:solidFill>
                <a:srgbClr val="FF0000"/>
              </a:solidFill>
              <a:latin typeface="黑体" pitchFamily="2" charset="-122"/>
              <a:ea typeface="黑体" pitchFamily="2" charset="-122"/>
            </a:endParaRPr>
          </a:p>
        </p:txBody>
      </p:sp>
      <p:sp>
        <p:nvSpPr>
          <p:cNvPr id="6" name="Rectangle 3"/>
          <p:cNvSpPr txBox="1">
            <a:spLocks noChangeArrowheads="1"/>
          </p:cNvSpPr>
          <p:nvPr/>
        </p:nvSpPr>
        <p:spPr>
          <a:xfrm>
            <a:off x="179512" y="3645024"/>
            <a:ext cx="8712968" cy="3424237"/>
          </a:xfrm>
          <a:prstGeom prst="rect">
            <a:avLst/>
          </a:prstGeom>
        </p:spPr>
        <p:txBody>
          <a:bodyPr/>
          <a:lst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a:lstStyle>
          <a:p>
            <a:r>
              <a:rPr lang="zh-CN" altLang="en-US" b="1" dirty="0">
                <a:solidFill>
                  <a:schemeClr val="hlink"/>
                </a:solidFill>
              </a:rPr>
              <a:t>图像处理与分析模块</a:t>
            </a:r>
          </a:p>
          <a:p>
            <a:pPr>
              <a:lnSpc>
                <a:spcPct val="150000"/>
              </a:lnSpc>
              <a:buFont typeface="Wingdings" pitchFamily="2" charset="2"/>
              <a:buNone/>
            </a:pPr>
            <a:r>
              <a:rPr lang="zh-CN" altLang="en-US" sz="2400" dirty="0"/>
              <a:t>        </a:t>
            </a:r>
            <a:r>
              <a:rPr lang="zh-CN" altLang="en-US" sz="2400" b="1" dirty="0">
                <a:latin typeface="宋体" pitchFamily="2" charset="-122"/>
              </a:rPr>
              <a:t>为了各种目的，而对图像进行的一系列处理，是图像处理系统的核心模块，也是我们学习的主要内容。</a:t>
            </a:r>
          </a:p>
          <a:p>
            <a:pPr>
              <a:lnSpc>
                <a:spcPct val="150000"/>
              </a:lnSpc>
              <a:buFont typeface="Wingdings" pitchFamily="2" charset="2"/>
              <a:buNone/>
            </a:pPr>
            <a:r>
              <a:rPr lang="zh-CN" altLang="en-US" sz="2400" b="1" dirty="0">
                <a:latin typeface="宋体" pitchFamily="2" charset="-122"/>
              </a:rPr>
              <a:t>    包括处理算法、实现软件和计算机，一般包括下面三种形式：</a:t>
            </a:r>
          </a:p>
        </p:txBody>
      </p:sp>
    </p:spTree>
    <p:extLst>
      <p:ext uri="{BB962C8B-B14F-4D97-AF65-F5344CB8AC3E}">
        <p14:creationId xmlns:p14="http://schemas.microsoft.com/office/powerpoint/2010/main" val="3946179034"/>
      </p:ext>
    </p:extLst>
  </p:cSld>
  <p:clrMapOvr>
    <a:masterClrMapping/>
  </p:clrMapOvr>
  <p:transition>
    <p:blinds dir="ver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Rot="1" noChangeArrowheads="1"/>
          </p:cNvSpPr>
          <p:nvPr>
            <p:ph type="title" idx="4294967295"/>
          </p:nvPr>
        </p:nvSpPr>
        <p:spPr>
          <a:xfrm>
            <a:off x="971600" y="340891"/>
            <a:ext cx="7651750" cy="1431925"/>
          </a:xfrm>
          <a:prstGeom prst="rect">
            <a:avLst/>
          </a:prstGeom>
        </p:spPr>
        <p:txBody>
          <a:bodyPr/>
          <a:lstStyle/>
          <a:p>
            <a:pPr algn="ctr"/>
            <a:r>
              <a:rPr lang="zh-CN" altLang="en-US" sz="4800" dirty="0">
                <a:solidFill>
                  <a:schemeClr val="tx1"/>
                </a:solidFill>
                <a:effectLst/>
                <a:latin typeface="方正舒体" pitchFamily="2" charset="-122"/>
                <a:ea typeface="方正舒体" pitchFamily="2" charset="-122"/>
              </a:rPr>
              <a:t>第一章  引言</a:t>
            </a:r>
          </a:p>
        </p:txBody>
      </p:sp>
      <p:sp>
        <p:nvSpPr>
          <p:cNvPr id="5" name="Rectangle 3"/>
          <p:cNvSpPr txBox="1">
            <a:spLocks noChangeArrowheads="1"/>
          </p:cNvSpPr>
          <p:nvPr/>
        </p:nvSpPr>
        <p:spPr>
          <a:xfrm>
            <a:off x="1042988" y="1916608"/>
            <a:ext cx="7392987" cy="2376488"/>
          </a:xfrm>
          <a:prstGeom prst="rect">
            <a:avLst/>
          </a:prstGeom>
        </p:spPr>
        <p:txBody>
          <a:bodyPr/>
          <a:lstStyle>
            <a:lvl1pPr marL="292100" indent="-292100" algn="l" rtl="0" eaLnBrk="1" latinLnBrk="0" hangingPunct="1">
              <a:spcBef>
                <a:spcPts val="0"/>
              </a:spcBef>
              <a:buClr>
                <a:schemeClr val="accent1"/>
              </a:buClr>
              <a:buSzPct val="70000"/>
              <a:buFont typeface="Wingdings 2"/>
              <a:buChar char=""/>
              <a:defRPr kumimoji="0" sz="3200" kern="1200">
                <a:solidFill>
                  <a:schemeClr val="tx1"/>
                </a:solidFill>
                <a:latin typeface="+mn-lt"/>
                <a:ea typeface="+mn-ea"/>
                <a:cs typeface="+mn-cs"/>
              </a:defRPr>
            </a:lvl1pPr>
            <a:lvl2pPr marL="640080" indent="-228600" algn="l" rtl="0" eaLnBrk="1" latinLnBrk="0" hangingPunct="1">
              <a:spcBef>
                <a:spcPts val="400"/>
              </a:spcBef>
              <a:buClr>
                <a:schemeClr val="accent2"/>
              </a:buClr>
              <a:buSzPct val="90000"/>
              <a:buFontTx/>
              <a:buChar char="•"/>
              <a:defRPr kumimoji="0" sz="2600" kern="1200">
                <a:solidFill>
                  <a:schemeClr val="tx1"/>
                </a:solidFill>
                <a:latin typeface="+mn-lt"/>
                <a:ea typeface="+mn-ea"/>
                <a:cs typeface="+mn-cs"/>
              </a:defRPr>
            </a:lvl2pPr>
            <a:lvl3pPr marL="822960" indent="-192024" algn="l" rtl="0" eaLnBrk="1" latinLnBrk="0" hangingPunct="1">
              <a:spcBef>
                <a:spcPts val="400"/>
              </a:spcBef>
              <a:buClr>
                <a:schemeClr val="accent3"/>
              </a:buClr>
              <a:buSzPct val="100000"/>
              <a:buFont typeface="Wingdings 2"/>
              <a:buChar char=""/>
              <a:defRPr kumimoji="0" sz="2300" kern="1200">
                <a:solidFill>
                  <a:schemeClr val="tx1"/>
                </a:solidFill>
                <a:latin typeface="+mn-lt"/>
                <a:ea typeface="+mn-ea"/>
                <a:cs typeface="+mn-cs"/>
              </a:defRPr>
            </a:lvl3pPr>
            <a:lvl4pPr marL="1005840" indent="-182880" algn="l" rtl="0" eaLnBrk="1" latinLnBrk="0" hangingPunct="1">
              <a:spcBef>
                <a:spcPts val="400"/>
              </a:spcBef>
              <a:buClr>
                <a:schemeClr val="accent3"/>
              </a:buClr>
              <a:buSzPct val="100000"/>
              <a:buFont typeface="Wingdings 2"/>
              <a:buChar char=""/>
              <a:defRPr kumimoji="0" sz="2000" kern="1200">
                <a:solidFill>
                  <a:schemeClr val="tx1"/>
                </a:solidFill>
                <a:latin typeface="+mn-lt"/>
                <a:ea typeface="+mn-ea"/>
                <a:cs typeface="+mn-cs"/>
              </a:defRPr>
            </a:lvl4pPr>
            <a:lvl5pPr marL="1188720" indent="-182880" algn="l" rtl="0" eaLnBrk="1" latinLnBrk="0" hangingPunct="1">
              <a:spcBef>
                <a:spcPts val="400"/>
              </a:spcBef>
              <a:buClr>
                <a:schemeClr val="accent3"/>
              </a:buClr>
              <a:buSzPct val="100000"/>
              <a:buFont typeface="Wingdings 2"/>
              <a:buChar char=""/>
              <a:defRPr kumimoji="0" sz="1900" kern="1200">
                <a:solidFill>
                  <a:schemeClr val="tx1"/>
                </a:solidFill>
                <a:latin typeface="+mn-lt"/>
                <a:ea typeface="+mn-ea"/>
                <a:cs typeface="+mn-cs"/>
              </a:defRPr>
            </a:lvl5pPr>
            <a:lvl6pPr marL="1371600" indent="-173736" algn="l" rtl="0" eaLnBrk="1" latinLnBrk="0" hangingPunct="1">
              <a:spcBef>
                <a:spcPts val="400"/>
              </a:spcBef>
              <a:buClr>
                <a:schemeClr val="accent4"/>
              </a:buClr>
              <a:buFont typeface="Wingdings 2"/>
              <a:buChar char=""/>
              <a:defRPr kumimoji="0" sz="1800" kern="1200" baseline="0">
                <a:solidFill>
                  <a:schemeClr val="tx1"/>
                </a:solidFill>
                <a:latin typeface="+mn-lt"/>
                <a:ea typeface="+mn-ea"/>
                <a:cs typeface="+mn-cs"/>
              </a:defRPr>
            </a:lvl6pPr>
            <a:lvl7pPr marL="155448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7pPr>
            <a:lvl8pPr marL="173736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8pPr>
            <a:lvl9pPr marL="1920240" indent="-173736" algn="l" rtl="0" eaLnBrk="1" latinLnBrk="0" hangingPunct="1">
              <a:spcBef>
                <a:spcPts val="400"/>
              </a:spcBef>
              <a:buClr>
                <a:schemeClr val="accent4"/>
              </a:buClr>
              <a:buFont typeface="Wingdings 2"/>
              <a:buChar char=""/>
              <a:defRPr kumimoji="0" sz="1600" kern="1200" baseline="0">
                <a:solidFill>
                  <a:schemeClr val="tx1"/>
                </a:solidFill>
                <a:latin typeface="+mn-lt"/>
                <a:ea typeface="+mn-ea"/>
                <a:cs typeface="+mn-cs"/>
              </a:defRPr>
            </a:lvl9pPr>
            <a:extLst/>
          </a:lstStyle>
          <a:p>
            <a:r>
              <a:rPr lang="en-US" altLang="zh-CN" dirty="0">
                <a:latin typeface="隶书" pitchFamily="49" charset="-122"/>
                <a:ea typeface="隶书" pitchFamily="49" charset="-122"/>
              </a:rPr>
              <a:t> </a:t>
            </a:r>
            <a:r>
              <a:rPr lang="zh-CN" altLang="en-US" dirty="0">
                <a:latin typeface="隶书" pitchFamily="49" charset="-122"/>
                <a:ea typeface="隶书" pitchFamily="49" charset="-122"/>
              </a:rPr>
              <a:t>教材：数字图像处理基础（朱虹）</a:t>
            </a:r>
          </a:p>
          <a:p>
            <a:r>
              <a:rPr lang="zh-CN" altLang="en-US" dirty="0">
                <a:latin typeface="隶书" pitchFamily="49" charset="-122"/>
                <a:ea typeface="隶书" pitchFamily="49" charset="-122"/>
              </a:rPr>
              <a:t> 辅助教材：</a:t>
            </a:r>
            <a:r>
              <a:rPr lang="en-US" altLang="zh-CN" dirty="0">
                <a:latin typeface="隶书" pitchFamily="49" charset="-122"/>
                <a:ea typeface="隶书" pitchFamily="49" charset="-122"/>
              </a:rPr>
              <a:t>1.</a:t>
            </a:r>
            <a:r>
              <a:rPr lang="zh-CN" altLang="en-US" dirty="0">
                <a:latin typeface="隶书" pitchFamily="49" charset="-122"/>
                <a:ea typeface="隶书" pitchFamily="49" charset="-122"/>
              </a:rPr>
              <a:t>数字图像处理</a:t>
            </a:r>
            <a:r>
              <a:rPr lang="en-US" altLang="zh-CN" dirty="0">
                <a:latin typeface="隶书" pitchFamily="49" charset="-122"/>
                <a:ea typeface="隶书" pitchFamily="49" charset="-122"/>
              </a:rPr>
              <a:t>-</a:t>
            </a:r>
            <a:r>
              <a:rPr lang="zh-CN" altLang="en-US" dirty="0">
                <a:latin typeface="隶书" pitchFamily="49" charset="-122"/>
                <a:ea typeface="隶书" pitchFamily="49" charset="-122"/>
              </a:rPr>
              <a:t>第三版</a:t>
            </a:r>
            <a:r>
              <a:rPr lang="en-US" altLang="zh-CN" dirty="0">
                <a:latin typeface="隶书" pitchFamily="49" charset="-122"/>
                <a:ea typeface="隶书" pitchFamily="49" charset="-122"/>
              </a:rPr>
              <a:t>-</a:t>
            </a:r>
            <a:r>
              <a:rPr lang="zh-CN" altLang="en-US" dirty="0">
                <a:latin typeface="隶书" pitchFamily="49" charset="-122"/>
                <a:ea typeface="隶书" pitchFamily="49" charset="-122"/>
              </a:rPr>
              <a:t>中文</a:t>
            </a:r>
            <a:r>
              <a:rPr lang="en-US" altLang="zh-CN" dirty="0">
                <a:latin typeface="隶书" pitchFamily="49" charset="-122"/>
                <a:ea typeface="隶书" pitchFamily="49" charset="-122"/>
              </a:rPr>
              <a:t>-</a:t>
            </a:r>
            <a:r>
              <a:rPr lang="zh-CN" altLang="en-US" dirty="0">
                <a:latin typeface="隶书" pitchFamily="49" charset="-122"/>
                <a:ea typeface="隶书" pitchFamily="49" charset="-122"/>
              </a:rPr>
              <a:t>冈萨雷斯；</a:t>
            </a:r>
            <a:r>
              <a:rPr lang="en-US" altLang="zh-CN" dirty="0">
                <a:latin typeface="隶书" pitchFamily="49" charset="-122"/>
                <a:ea typeface="隶书" pitchFamily="49" charset="-122"/>
              </a:rPr>
              <a:t>2.</a:t>
            </a:r>
            <a:r>
              <a:rPr lang="zh-CN" altLang="en-US" dirty="0">
                <a:latin typeface="隶书" pitchFamily="49" charset="-122"/>
                <a:ea typeface="隶书" pitchFamily="49" charset="-122"/>
              </a:rPr>
              <a:t>数字图像处理的</a:t>
            </a:r>
            <a:r>
              <a:rPr lang="en-US" altLang="zh-CN" dirty="0">
                <a:latin typeface="隶书" pitchFamily="49" charset="-122"/>
                <a:ea typeface="隶书" pitchFamily="49" charset="-122"/>
              </a:rPr>
              <a:t>MATLAB</a:t>
            </a:r>
            <a:r>
              <a:rPr lang="zh-CN" altLang="en-US" dirty="0">
                <a:latin typeface="隶书" pitchFamily="49" charset="-122"/>
                <a:ea typeface="隶书" pitchFamily="49" charset="-122"/>
              </a:rPr>
              <a:t>实现 第</a:t>
            </a:r>
            <a:r>
              <a:rPr lang="en-US" altLang="zh-CN" dirty="0">
                <a:latin typeface="隶书" pitchFamily="49" charset="-122"/>
                <a:ea typeface="隶书" pitchFamily="49" charset="-122"/>
              </a:rPr>
              <a:t>2</a:t>
            </a:r>
            <a:r>
              <a:rPr lang="zh-CN" altLang="en-US" dirty="0">
                <a:latin typeface="隶书" pitchFamily="49" charset="-122"/>
                <a:ea typeface="隶书" pitchFamily="49" charset="-122"/>
              </a:rPr>
              <a:t>版（美）冈萨雷斯等著；阮秋琦译</a:t>
            </a:r>
            <a:endParaRPr lang="en-US" altLang="zh-CN" dirty="0">
              <a:latin typeface="隶书" pitchFamily="49" charset="-122"/>
              <a:ea typeface="隶书" pitchFamily="49" charset="-122"/>
            </a:endParaRPr>
          </a:p>
          <a:p>
            <a:r>
              <a:rPr lang="en-US" altLang="zh-CN" dirty="0">
                <a:latin typeface="隶书" pitchFamily="49" charset="-122"/>
                <a:ea typeface="隶书" pitchFamily="49" charset="-122"/>
              </a:rPr>
              <a:t> </a:t>
            </a:r>
            <a:r>
              <a:rPr lang="zh-CN" altLang="en-US" dirty="0">
                <a:latin typeface="隶书" pitchFamily="49" charset="-122"/>
                <a:ea typeface="隶书" pitchFamily="49" charset="-122"/>
              </a:rPr>
              <a:t>软件：</a:t>
            </a:r>
            <a:r>
              <a:rPr lang="en-US" altLang="zh-CN" dirty="0">
                <a:latin typeface="隶书" pitchFamily="49" charset="-122"/>
                <a:ea typeface="隶书" pitchFamily="49" charset="-122"/>
              </a:rPr>
              <a:t>VC++</a:t>
            </a:r>
            <a:r>
              <a:rPr lang="zh-CN" altLang="en-US" dirty="0">
                <a:latin typeface="隶书" pitchFamily="49" charset="-122"/>
                <a:ea typeface="隶书" pitchFamily="49" charset="-122"/>
              </a:rPr>
              <a:t>或</a:t>
            </a:r>
            <a:r>
              <a:rPr lang="en-US" altLang="zh-CN" dirty="0">
                <a:latin typeface="隶书" pitchFamily="49" charset="-122"/>
                <a:ea typeface="隶书" pitchFamily="49" charset="-122"/>
              </a:rPr>
              <a:t>MATLAB</a:t>
            </a:r>
          </a:p>
          <a:p>
            <a:endParaRPr lang="zh-CN" altLang="en-US" b="1" dirty="0">
              <a:ea typeface="楷体_GB2312" pitchFamily="49" charset="-122"/>
            </a:endParaRPr>
          </a:p>
          <a:p>
            <a:endParaRPr lang="en-US" altLang="zh-CN" b="1" dirty="0"/>
          </a:p>
        </p:txBody>
      </p:sp>
    </p:spTree>
    <p:extLst>
      <p:ext uri="{BB962C8B-B14F-4D97-AF65-F5344CB8AC3E}">
        <p14:creationId xmlns:p14="http://schemas.microsoft.com/office/powerpoint/2010/main" val="3527683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3"/>
          <p:cNvSpPr>
            <a:spLocks noGrp="1" noChangeArrowheads="1"/>
          </p:cNvSpPr>
          <p:nvPr>
            <p:ph type="body" idx="1"/>
          </p:nvPr>
        </p:nvSpPr>
        <p:spPr>
          <a:xfrm>
            <a:off x="107504" y="1402432"/>
            <a:ext cx="8856984" cy="5194920"/>
          </a:xfrm>
        </p:spPr>
        <p:txBody>
          <a:bodyPr/>
          <a:lstStyle/>
          <a:p>
            <a:pPr>
              <a:lnSpc>
                <a:spcPct val="150000"/>
              </a:lnSpc>
            </a:pPr>
            <a:r>
              <a:rPr lang="zh-CN" altLang="en-US" sz="2400" dirty="0">
                <a:solidFill>
                  <a:schemeClr val="hlink"/>
                </a:solidFill>
                <a:ea typeface="黑体" pitchFamily="2" charset="-122"/>
              </a:rPr>
              <a:t>图像处理与分析模块（续） </a:t>
            </a:r>
            <a:endParaRPr lang="zh-CN" altLang="en-US" sz="2000" dirty="0">
              <a:solidFill>
                <a:srgbClr val="FF0066"/>
              </a:solidFill>
              <a:latin typeface="黑体" pitchFamily="2" charset="-122"/>
              <a:ea typeface="黑体" pitchFamily="2" charset="-122"/>
            </a:endParaRPr>
          </a:p>
          <a:p>
            <a:pPr>
              <a:lnSpc>
                <a:spcPct val="150000"/>
              </a:lnSpc>
            </a:pPr>
            <a:r>
              <a:rPr lang="zh-CN" altLang="en-US" sz="2400" dirty="0">
                <a:solidFill>
                  <a:srgbClr val="FF0066"/>
                </a:solidFill>
                <a:latin typeface="黑体" pitchFamily="2" charset="-122"/>
                <a:ea typeface="黑体" pitchFamily="2" charset="-122"/>
              </a:rPr>
              <a:t>通用图像处理：</a:t>
            </a:r>
            <a:r>
              <a:rPr lang="zh-CN" altLang="en-US" sz="2400" b="1" dirty="0">
                <a:latin typeface="宋体" pitchFamily="2" charset="-122"/>
              </a:rPr>
              <a:t>适用于功能要求灵活，图像数据量大，但实时性要求不高的图像处理与分析算法，也可辅之方便灵活的操作界面。</a:t>
            </a:r>
            <a:r>
              <a:rPr lang="zh-CN" altLang="en-US" sz="2400" dirty="0">
                <a:latin typeface="黑体" pitchFamily="2" charset="-122"/>
                <a:ea typeface="黑体" pitchFamily="2" charset="-122"/>
              </a:rPr>
              <a:t> </a:t>
            </a:r>
          </a:p>
          <a:p>
            <a:pPr>
              <a:lnSpc>
                <a:spcPct val="150000"/>
              </a:lnSpc>
            </a:pPr>
            <a:r>
              <a:rPr lang="zh-CN" altLang="en-US" sz="2400" dirty="0">
                <a:solidFill>
                  <a:srgbClr val="FF0066"/>
                </a:solidFill>
                <a:latin typeface="黑体" pitchFamily="2" charset="-122"/>
                <a:ea typeface="黑体" pitchFamily="2" charset="-122"/>
              </a:rPr>
              <a:t>专用图像处理系统：</a:t>
            </a:r>
            <a:r>
              <a:rPr lang="zh-CN" altLang="en-US" sz="2400" b="1" dirty="0">
                <a:latin typeface="宋体" pitchFamily="2" charset="-122"/>
              </a:rPr>
              <a:t>对于象</a:t>
            </a:r>
            <a:r>
              <a:rPr lang="en-US" altLang="zh-CN" sz="2400" b="1" dirty="0">
                <a:latin typeface="宋体" pitchFamily="2" charset="-122"/>
              </a:rPr>
              <a:t>CT</a:t>
            </a:r>
            <a:r>
              <a:rPr lang="zh-CN" altLang="en-US" sz="2400" b="1" dirty="0">
                <a:latin typeface="宋体" pitchFamily="2" charset="-122"/>
              </a:rPr>
              <a:t>、核磁共振、彩色</a:t>
            </a:r>
            <a:r>
              <a:rPr lang="en-US" altLang="zh-CN" sz="2400" b="1" dirty="0">
                <a:latin typeface="宋体" pitchFamily="2" charset="-122"/>
              </a:rPr>
              <a:t>B</a:t>
            </a:r>
            <a:r>
              <a:rPr lang="zh-CN" altLang="en-US" sz="2400" b="1" dirty="0">
                <a:latin typeface="宋体" pitchFamily="2" charset="-122"/>
              </a:rPr>
              <a:t>超、机场安检等专用影像处理，可采用能满足实际应用的专用计算机和专用图像处理算法等，来构成专用图像处理系统。</a:t>
            </a:r>
          </a:p>
          <a:p>
            <a:pPr>
              <a:lnSpc>
                <a:spcPct val="150000"/>
              </a:lnSpc>
            </a:pPr>
            <a:r>
              <a:rPr lang="zh-CN" altLang="en-US" sz="2400" dirty="0">
                <a:solidFill>
                  <a:srgbClr val="FF0066"/>
                </a:solidFill>
                <a:latin typeface="黑体" pitchFamily="2" charset="-122"/>
                <a:ea typeface="黑体" pitchFamily="2" charset="-122"/>
              </a:rPr>
              <a:t>图像处理芯片：</a:t>
            </a:r>
            <a:r>
              <a:rPr lang="zh-CN" altLang="en-US" sz="2400" b="1" dirty="0">
                <a:latin typeface="宋体" pitchFamily="2" charset="-122"/>
              </a:rPr>
              <a:t>将许多图像处理功能集成在一个很小的芯片上，形成专用或通用的图像处理芯片。</a:t>
            </a:r>
            <a:r>
              <a:rPr lang="zh-CN" altLang="en-US" sz="2400" dirty="0">
                <a:latin typeface="黑体" pitchFamily="2" charset="-122"/>
                <a:ea typeface="黑体" pitchFamily="2" charset="-122"/>
              </a:rPr>
              <a:t> </a:t>
            </a:r>
          </a:p>
        </p:txBody>
      </p:sp>
      <p:sp>
        <p:nvSpPr>
          <p:cNvPr id="5" name="Rectangle 2"/>
          <p:cNvSpPr txBox="1">
            <a:spLocks noChangeArrowheads="1"/>
          </p:cNvSpPr>
          <p:nvPr/>
        </p:nvSpPr>
        <p:spPr>
          <a:xfrm>
            <a:off x="179512" y="228600"/>
            <a:ext cx="8712968"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三、数字图像处理的系统结构</a:t>
            </a: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3742709912"/>
      </p:ext>
    </p:extLst>
  </p:cSld>
  <p:clrMapOvr>
    <a:masterClrMapping/>
  </p:clrMapOvr>
  <p:transition>
    <p:blinds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609600" y="1260623"/>
            <a:ext cx="7543800" cy="5250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charset="0"/>
              </a:defRPr>
            </a:lvl1pPr>
            <a:lvl2pPr marL="914400" indent="-457200">
              <a:defRPr sz="2400">
                <a:solidFill>
                  <a:schemeClr val="tx1"/>
                </a:solidFill>
                <a:latin typeface="Times New Roman" charset="0"/>
              </a:defRPr>
            </a:lvl2pPr>
            <a:lvl3pPr marL="1371600" indent="-457200">
              <a:defRPr sz="2400">
                <a:solidFill>
                  <a:schemeClr val="tx1"/>
                </a:solidFill>
                <a:latin typeface="Times New Roman" charset="0"/>
              </a:defRPr>
            </a:lvl3pPr>
            <a:lvl4pPr marL="1828800" indent="-457200">
              <a:defRPr sz="2400">
                <a:solidFill>
                  <a:schemeClr val="tx1"/>
                </a:solidFill>
                <a:latin typeface="Times New Roman" charset="0"/>
              </a:defRPr>
            </a:lvl4pPr>
            <a:lvl5pPr marL="2286000" indent="-457200">
              <a:defRPr sz="2400">
                <a:solidFill>
                  <a:schemeClr val="tx1"/>
                </a:solidFill>
                <a:latin typeface="Times New Roman" charset="0"/>
              </a:defRPr>
            </a:lvl5pPr>
            <a:lvl6pPr marL="2743200" indent="-457200" eaLnBrk="0" fontAlgn="base" hangingPunct="0">
              <a:spcBef>
                <a:spcPct val="0"/>
              </a:spcBef>
              <a:spcAft>
                <a:spcPct val="0"/>
              </a:spcAft>
              <a:defRPr sz="2400">
                <a:solidFill>
                  <a:schemeClr val="tx1"/>
                </a:solidFill>
                <a:latin typeface="Times New Roman" charset="0"/>
              </a:defRPr>
            </a:lvl6pPr>
            <a:lvl7pPr marL="3200400" indent="-457200" eaLnBrk="0" fontAlgn="base" hangingPunct="0">
              <a:spcBef>
                <a:spcPct val="0"/>
              </a:spcBef>
              <a:spcAft>
                <a:spcPct val="0"/>
              </a:spcAft>
              <a:defRPr sz="2400">
                <a:solidFill>
                  <a:schemeClr val="tx1"/>
                </a:solidFill>
                <a:latin typeface="Times New Roman" charset="0"/>
              </a:defRPr>
            </a:lvl7pPr>
            <a:lvl8pPr marL="3657600" indent="-457200" eaLnBrk="0" fontAlgn="base" hangingPunct="0">
              <a:spcBef>
                <a:spcPct val="0"/>
              </a:spcBef>
              <a:spcAft>
                <a:spcPct val="0"/>
              </a:spcAft>
              <a:defRPr sz="2400">
                <a:solidFill>
                  <a:schemeClr val="tx1"/>
                </a:solidFill>
                <a:latin typeface="Times New Roman" charset="0"/>
              </a:defRPr>
            </a:lvl8pPr>
            <a:lvl9pPr marL="4114800" indent="-4572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buClr>
                <a:schemeClr val="folHlink"/>
              </a:buClr>
              <a:buSzPct val="60000"/>
              <a:buFont typeface="Wingdings" pitchFamily="2" charset="2"/>
              <a:buNone/>
            </a:pPr>
            <a:r>
              <a:rPr kumimoji="1" lang="zh-CN" altLang="en-US" sz="2800" dirty="0">
                <a:latin typeface="Tahoma" pitchFamily="34" charset="0"/>
                <a:ea typeface="黑体" pitchFamily="2" charset="-122"/>
              </a:rPr>
              <a:t>具体而言，数字图像处理的内容包括</a:t>
            </a:r>
            <a:r>
              <a:rPr kumimoji="1" lang="zh-CN" altLang="en-US" sz="2800" dirty="0">
                <a:latin typeface="Tahoma" pitchFamily="34" charset="0"/>
                <a:ea typeface="宋体" charset="-122"/>
              </a:rPr>
              <a:t>：</a:t>
            </a:r>
          </a:p>
          <a:p>
            <a:pPr eaLnBrk="1" hangingPunct="1">
              <a:spcBef>
                <a:spcPct val="20000"/>
              </a:spcBef>
              <a:buClr>
                <a:schemeClr val="folHlink"/>
              </a:buClr>
              <a:buSzPct val="60000"/>
              <a:buFont typeface="Wingdings" pitchFamily="2" charset="2"/>
              <a:buNone/>
            </a:pPr>
            <a:r>
              <a:rPr kumimoji="1" lang="en-US" altLang="zh-CN" dirty="0">
                <a:latin typeface="Tahoma" pitchFamily="34" charset="0"/>
                <a:ea typeface="宋体" charset="-122"/>
                <a:cs typeface="Tahoma" pitchFamily="34" charset="0"/>
              </a:rPr>
              <a:t>•</a:t>
            </a:r>
            <a:r>
              <a:rPr kumimoji="1" lang="en-US" altLang="zh-CN" dirty="0">
                <a:latin typeface="Tahoma" pitchFamily="34" charset="0"/>
                <a:ea typeface="宋体" charset="-122"/>
              </a:rPr>
              <a:t> </a:t>
            </a:r>
            <a:r>
              <a:rPr kumimoji="1" lang="zh-CN" altLang="en-US" b="1" dirty="0">
                <a:latin typeface="Tahoma" pitchFamily="34" charset="0"/>
                <a:ea typeface="宋体" charset="-122"/>
              </a:rPr>
              <a:t>图像的数字化</a:t>
            </a:r>
          </a:p>
          <a:p>
            <a:pPr eaLnBrk="1" hangingPunct="1">
              <a:spcBef>
                <a:spcPct val="20000"/>
              </a:spcBef>
              <a:buClr>
                <a:schemeClr val="folHlink"/>
              </a:buClr>
              <a:buSzPct val="60000"/>
              <a:buFont typeface="Wingdings" pitchFamily="2" charset="2"/>
              <a:buNone/>
            </a:pPr>
            <a:r>
              <a:rPr kumimoji="1" lang="zh-CN" altLang="en-US" dirty="0">
                <a:latin typeface="Tahoma" pitchFamily="34" charset="0"/>
                <a:ea typeface="宋体" charset="-122"/>
              </a:rPr>
              <a:t>          </a:t>
            </a:r>
          </a:p>
          <a:p>
            <a:pPr eaLnBrk="1" hangingPunct="1">
              <a:spcBef>
                <a:spcPct val="20000"/>
              </a:spcBef>
              <a:buClr>
                <a:schemeClr val="folHlink"/>
              </a:buClr>
              <a:buSzPct val="60000"/>
              <a:buFont typeface="Wingdings" pitchFamily="2" charset="2"/>
              <a:buNone/>
            </a:pPr>
            <a:endParaRPr kumimoji="1" lang="zh-CN" altLang="en-US" dirty="0">
              <a:latin typeface="Tahoma" pitchFamily="34" charset="0"/>
              <a:ea typeface="宋体" charset="-122"/>
            </a:endParaRPr>
          </a:p>
          <a:p>
            <a:pPr eaLnBrk="1" hangingPunct="1">
              <a:spcBef>
                <a:spcPct val="20000"/>
              </a:spcBef>
              <a:buClr>
                <a:schemeClr val="folHlink"/>
              </a:buClr>
              <a:buSzPct val="60000"/>
              <a:buFont typeface="Wingdings" pitchFamily="2" charset="2"/>
              <a:buNone/>
            </a:pPr>
            <a:endParaRPr kumimoji="1" lang="zh-CN" altLang="en-US" dirty="0">
              <a:latin typeface="Tahoma" pitchFamily="34" charset="0"/>
              <a:ea typeface="宋体" charset="-122"/>
            </a:endParaRPr>
          </a:p>
          <a:p>
            <a:pPr eaLnBrk="1" hangingPunct="1">
              <a:spcBef>
                <a:spcPct val="20000"/>
              </a:spcBef>
              <a:buClr>
                <a:schemeClr val="folHlink"/>
              </a:buClr>
              <a:buSzPct val="60000"/>
              <a:buFont typeface="Wingdings" pitchFamily="2" charset="2"/>
              <a:buNone/>
            </a:pPr>
            <a:endParaRPr kumimoji="1" lang="zh-CN" altLang="en-US" dirty="0">
              <a:latin typeface="Tahoma" pitchFamily="34" charset="0"/>
              <a:ea typeface="宋体" charset="-122"/>
            </a:endParaRPr>
          </a:p>
          <a:p>
            <a:pPr eaLnBrk="1" hangingPunct="1">
              <a:spcBef>
                <a:spcPct val="20000"/>
              </a:spcBef>
              <a:buClr>
                <a:schemeClr val="folHlink"/>
              </a:buClr>
              <a:buSzPct val="60000"/>
              <a:buFont typeface="Wingdings" pitchFamily="2" charset="2"/>
              <a:buNone/>
            </a:pPr>
            <a:endParaRPr kumimoji="1" lang="zh-CN" altLang="en-US" dirty="0">
              <a:latin typeface="Tahoma" pitchFamily="34" charset="0"/>
              <a:ea typeface="宋体" charset="-122"/>
            </a:endParaRPr>
          </a:p>
          <a:p>
            <a:pPr eaLnBrk="1" hangingPunct="1">
              <a:spcBef>
                <a:spcPct val="20000"/>
              </a:spcBef>
              <a:buClr>
                <a:schemeClr val="folHlink"/>
              </a:buClr>
              <a:buSzPct val="60000"/>
              <a:buFont typeface="Wingdings" pitchFamily="2" charset="2"/>
              <a:buNone/>
            </a:pPr>
            <a:r>
              <a:rPr kumimoji="1" lang="en-US" altLang="zh-CN" dirty="0">
                <a:latin typeface="Tahoma" pitchFamily="34" charset="0"/>
                <a:ea typeface="宋体" charset="-122"/>
                <a:cs typeface="Tahoma" pitchFamily="34" charset="0"/>
              </a:rPr>
              <a:t>•</a:t>
            </a:r>
            <a:r>
              <a:rPr kumimoji="1" lang="en-US" altLang="zh-CN" dirty="0">
                <a:latin typeface="Tahoma" pitchFamily="34" charset="0"/>
                <a:ea typeface="宋体" charset="-122"/>
              </a:rPr>
              <a:t> </a:t>
            </a:r>
            <a:r>
              <a:rPr kumimoji="1" lang="zh-CN" altLang="en-US" b="1" dirty="0">
                <a:latin typeface="Tahoma" pitchFamily="34" charset="0"/>
                <a:ea typeface="宋体" charset="-122"/>
              </a:rPr>
              <a:t>图像变换</a:t>
            </a:r>
          </a:p>
          <a:p>
            <a:pPr eaLnBrk="1" hangingPunct="1">
              <a:spcBef>
                <a:spcPct val="20000"/>
              </a:spcBef>
              <a:buClr>
                <a:schemeClr val="folHlink"/>
              </a:buClr>
              <a:buSzPct val="60000"/>
              <a:buFont typeface="Wingdings" pitchFamily="2" charset="2"/>
              <a:buNone/>
            </a:pPr>
            <a:r>
              <a:rPr kumimoji="1" lang="zh-CN" altLang="en-US" dirty="0">
                <a:latin typeface="+mn-ea"/>
              </a:rPr>
              <a:t>      图像变换目的在于：处理问题简化、有利于特征提取、加强对图像信息的理解。</a:t>
            </a:r>
          </a:p>
          <a:p>
            <a:pPr eaLnBrk="1" hangingPunct="1">
              <a:spcBef>
                <a:spcPct val="20000"/>
              </a:spcBef>
              <a:buClr>
                <a:schemeClr val="folHlink"/>
              </a:buClr>
              <a:buSzPct val="60000"/>
              <a:buFont typeface="Wingdings" pitchFamily="2" charset="2"/>
              <a:buNone/>
            </a:pPr>
            <a:r>
              <a:rPr kumimoji="1" lang="zh-CN" altLang="en-US" dirty="0">
                <a:latin typeface="+mn-ea"/>
              </a:rPr>
              <a:t>      图像变换算法很多，重点学习</a:t>
            </a:r>
            <a:r>
              <a:rPr lang="zh-CN" altLang="en-US" dirty="0">
                <a:latin typeface="+mn-ea"/>
              </a:rPr>
              <a:t>傅立叶变换的算法、性质和应用。</a:t>
            </a:r>
          </a:p>
        </p:txBody>
      </p:sp>
      <p:graphicFrame>
        <p:nvGraphicFramePr>
          <p:cNvPr id="12294" name="Object 6"/>
          <p:cNvGraphicFramePr>
            <a:graphicFrameLocks noChangeAspect="1"/>
          </p:cNvGraphicFramePr>
          <p:nvPr>
            <p:extLst>
              <p:ext uri="{D42A27DB-BD31-4B8C-83A1-F6EECF244321}">
                <p14:modId xmlns:p14="http://schemas.microsoft.com/office/powerpoint/2010/main" val="4097471064"/>
              </p:ext>
            </p:extLst>
          </p:nvPr>
        </p:nvGraphicFramePr>
        <p:xfrm>
          <a:off x="1143000" y="2420863"/>
          <a:ext cx="3048000" cy="1800225"/>
        </p:xfrm>
        <a:graphic>
          <a:graphicData uri="http://schemas.openxmlformats.org/presentationml/2006/ole">
            <mc:AlternateContent xmlns:mc="http://schemas.openxmlformats.org/markup-compatibility/2006">
              <mc:Choice xmlns:v="urn:schemas-microsoft-com:vml" Requires="v">
                <p:oleObj spid="_x0000_s17436" name="Image" r:id="rId3" imgW="33325714" imgH="19670204" progId="Photoshop.Image.7">
                  <p:embed/>
                </p:oleObj>
              </mc:Choice>
              <mc:Fallback>
                <p:oleObj name="Image" r:id="rId3" imgW="33325714" imgH="19670204"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420863"/>
                        <a:ext cx="30480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5" name="Rectangle 7"/>
          <p:cNvSpPr>
            <a:spLocks noChangeArrowheads="1"/>
          </p:cNvSpPr>
          <p:nvPr/>
        </p:nvSpPr>
        <p:spPr bwMode="auto">
          <a:xfrm>
            <a:off x="4648200" y="2435404"/>
            <a:ext cx="33528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400" b="1" dirty="0">
                <a:latin typeface="+mn-ea"/>
              </a:rPr>
              <a:t>      </a:t>
            </a:r>
            <a:r>
              <a:rPr kumimoji="1" lang="zh-CN" altLang="en-US" sz="2400" b="1" dirty="0">
                <a:latin typeface="+mn-ea"/>
              </a:rPr>
              <a:t>如何由一幅模拟图像获取一幅满足需求的数字图像，使图像便于计算机处理、分析。</a:t>
            </a:r>
          </a:p>
        </p:txBody>
      </p:sp>
      <p:sp>
        <p:nvSpPr>
          <p:cNvPr id="5" name="Rectangle 2"/>
          <p:cNvSpPr txBox="1">
            <a:spLocks noChangeArrowheads="1"/>
          </p:cNvSpPr>
          <p:nvPr/>
        </p:nvSpPr>
        <p:spPr>
          <a:xfrm>
            <a:off x="179512" y="228600"/>
            <a:ext cx="8712968"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四、数字图像处理的主要学习内容</a:t>
            </a: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3800154975"/>
      </p:ext>
    </p:extLst>
  </p:cSld>
  <p:clrMapOvr>
    <a:masterClrMapping/>
  </p:clrMapOvr>
  <p:transition>
    <p:blinds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685800" y="1305107"/>
            <a:ext cx="739140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Times New Roman" charset="0"/>
              </a:defRPr>
            </a:lvl1pPr>
            <a:lvl2pPr marL="914400" indent="-457200">
              <a:defRPr sz="2400">
                <a:solidFill>
                  <a:schemeClr val="tx1"/>
                </a:solidFill>
                <a:latin typeface="Times New Roman" charset="0"/>
              </a:defRPr>
            </a:lvl2pPr>
            <a:lvl3pPr marL="1371600" indent="-457200">
              <a:defRPr sz="2400">
                <a:solidFill>
                  <a:schemeClr val="tx1"/>
                </a:solidFill>
                <a:latin typeface="Times New Roman" charset="0"/>
              </a:defRPr>
            </a:lvl3pPr>
            <a:lvl4pPr marL="1828800" indent="-457200">
              <a:defRPr sz="2400">
                <a:solidFill>
                  <a:schemeClr val="tx1"/>
                </a:solidFill>
                <a:latin typeface="Times New Roman" charset="0"/>
              </a:defRPr>
            </a:lvl4pPr>
            <a:lvl5pPr marL="2286000" indent="-457200">
              <a:defRPr sz="2400">
                <a:solidFill>
                  <a:schemeClr val="tx1"/>
                </a:solidFill>
                <a:latin typeface="Times New Roman" charset="0"/>
              </a:defRPr>
            </a:lvl5pPr>
            <a:lvl6pPr marL="2743200" indent="-457200" eaLnBrk="0" fontAlgn="base" hangingPunct="0">
              <a:spcBef>
                <a:spcPct val="0"/>
              </a:spcBef>
              <a:spcAft>
                <a:spcPct val="0"/>
              </a:spcAft>
              <a:defRPr sz="2400">
                <a:solidFill>
                  <a:schemeClr val="tx1"/>
                </a:solidFill>
                <a:latin typeface="Times New Roman" charset="0"/>
              </a:defRPr>
            </a:lvl6pPr>
            <a:lvl7pPr marL="3200400" indent="-457200" eaLnBrk="0" fontAlgn="base" hangingPunct="0">
              <a:spcBef>
                <a:spcPct val="0"/>
              </a:spcBef>
              <a:spcAft>
                <a:spcPct val="0"/>
              </a:spcAft>
              <a:defRPr sz="2400">
                <a:solidFill>
                  <a:schemeClr val="tx1"/>
                </a:solidFill>
                <a:latin typeface="Times New Roman" charset="0"/>
              </a:defRPr>
            </a:lvl7pPr>
            <a:lvl8pPr marL="3657600" indent="-457200" eaLnBrk="0" fontAlgn="base" hangingPunct="0">
              <a:spcBef>
                <a:spcPct val="0"/>
              </a:spcBef>
              <a:spcAft>
                <a:spcPct val="0"/>
              </a:spcAft>
              <a:defRPr sz="2400">
                <a:solidFill>
                  <a:schemeClr val="tx1"/>
                </a:solidFill>
                <a:latin typeface="Times New Roman" charset="0"/>
              </a:defRPr>
            </a:lvl8pPr>
            <a:lvl9pPr marL="4114800" indent="-457200" eaLnBrk="0" fontAlgn="base" hangingPunct="0">
              <a:spcBef>
                <a:spcPct val="0"/>
              </a:spcBef>
              <a:spcAft>
                <a:spcPct val="0"/>
              </a:spcAft>
              <a:defRPr sz="2400">
                <a:solidFill>
                  <a:schemeClr val="tx1"/>
                </a:solidFill>
                <a:latin typeface="Times New Roman" charset="0"/>
              </a:defRPr>
            </a:lvl9pPr>
          </a:lstStyle>
          <a:p>
            <a:pPr eaLnBrk="1" hangingPunct="1">
              <a:spcBef>
                <a:spcPct val="20000"/>
              </a:spcBef>
              <a:buClr>
                <a:schemeClr val="folHlink"/>
              </a:buClr>
              <a:buSzPct val="60000"/>
              <a:buFont typeface="Wingdings" pitchFamily="2" charset="2"/>
              <a:buNone/>
            </a:pPr>
            <a:r>
              <a:rPr kumimoji="1" lang="en-US" altLang="zh-CN" dirty="0">
                <a:latin typeface="Tahoma" pitchFamily="34" charset="0"/>
                <a:ea typeface="宋体" charset="-122"/>
                <a:cs typeface="Tahoma" pitchFamily="34" charset="0"/>
              </a:rPr>
              <a:t>• </a:t>
            </a:r>
            <a:r>
              <a:rPr kumimoji="1" lang="zh-CN" altLang="en-US" b="1" dirty="0">
                <a:latin typeface="Tahoma" pitchFamily="34" charset="0"/>
                <a:ea typeface="宋体" charset="-122"/>
              </a:rPr>
              <a:t>图像增强</a:t>
            </a:r>
          </a:p>
          <a:p>
            <a:pPr eaLnBrk="1" hangingPunct="1">
              <a:spcBef>
                <a:spcPct val="20000"/>
              </a:spcBef>
              <a:buClr>
                <a:schemeClr val="folHlink"/>
              </a:buClr>
              <a:buSzPct val="60000"/>
              <a:buFont typeface="Wingdings" pitchFamily="2" charset="2"/>
              <a:buNone/>
            </a:pPr>
            <a:r>
              <a:rPr kumimoji="1" lang="zh-CN" altLang="en-US" dirty="0">
                <a:latin typeface="Tahoma" pitchFamily="34" charset="0"/>
                <a:ea typeface="宋体" charset="-122"/>
              </a:rPr>
              <a:t>         </a:t>
            </a:r>
          </a:p>
          <a:p>
            <a:pPr eaLnBrk="1" hangingPunct="1">
              <a:spcBef>
                <a:spcPct val="20000"/>
              </a:spcBef>
              <a:buClr>
                <a:schemeClr val="folHlink"/>
              </a:buClr>
              <a:buSzPct val="60000"/>
              <a:buFont typeface="Wingdings" pitchFamily="2" charset="2"/>
              <a:buNone/>
            </a:pPr>
            <a:endParaRPr kumimoji="1" lang="zh-CN" altLang="en-US" dirty="0">
              <a:latin typeface="Tahoma" pitchFamily="34" charset="0"/>
              <a:ea typeface="宋体" charset="-122"/>
            </a:endParaRPr>
          </a:p>
          <a:p>
            <a:pPr eaLnBrk="1" hangingPunct="1">
              <a:spcBef>
                <a:spcPct val="20000"/>
              </a:spcBef>
              <a:buClr>
                <a:schemeClr val="folHlink"/>
              </a:buClr>
              <a:buSzPct val="60000"/>
              <a:buFont typeface="Wingdings" pitchFamily="2" charset="2"/>
              <a:buNone/>
            </a:pPr>
            <a:endParaRPr kumimoji="1" lang="zh-CN" altLang="en-US" dirty="0">
              <a:latin typeface="Tahoma" pitchFamily="34" charset="0"/>
              <a:ea typeface="宋体" charset="-122"/>
            </a:endParaRPr>
          </a:p>
          <a:p>
            <a:pPr eaLnBrk="1" hangingPunct="1">
              <a:spcBef>
                <a:spcPct val="20000"/>
              </a:spcBef>
              <a:buClr>
                <a:schemeClr val="folHlink"/>
              </a:buClr>
              <a:buSzPct val="60000"/>
              <a:buFont typeface="Wingdings" pitchFamily="2" charset="2"/>
              <a:buNone/>
            </a:pPr>
            <a:r>
              <a:rPr kumimoji="1" lang="en-US" altLang="zh-CN" dirty="0">
                <a:latin typeface="Tahoma" pitchFamily="34" charset="0"/>
                <a:ea typeface="宋体" charset="-122"/>
                <a:cs typeface="Tahoma" pitchFamily="34" charset="0"/>
              </a:rPr>
              <a:t>•</a:t>
            </a:r>
            <a:r>
              <a:rPr kumimoji="1" lang="en-US" altLang="zh-CN" dirty="0">
                <a:latin typeface="Tahoma" pitchFamily="34" charset="0"/>
                <a:ea typeface="宋体" charset="-122"/>
              </a:rPr>
              <a:t> </a:t>
            </a:r>
            <a:r>
              <a:rPr kumimoji="1" lang="zh-CN" altLang="en-US" b="1" dirty="0">
                <a:latin typeface="Tahoma" pitchFamily="34" charset="0"/>
                <a:ea typeface="宋体" charset="-122"/>
              </a:rPr>
              <a:t>图像的恢复与重建</a:t>
            </a:r>
          </a:p>
          <a:p>
            <a:pPr eaLnBrk="1" hangingPunct="1">
              <a:spcBef>
                <a:spcPct val="20000"/>
              </a:spcBef>
              <a:buClr>
                <a:schemeClr val="folHlink"/>
              </a:buClr>
              <a:buSzPct val="60000"/>
              <a:buFont typeface="Wingdings" pitchFamily="2" charset="2"/>
              <a:buNone/>
            </a:pPr>
            <a:endParaRPr kumimoji="1" lang="en-US" altLang="zh-CN" dirty="0">
              <a:latin typeface="Tahoma" pitchFamily="34" charset="0"/>
              <a:ea typeface="宋体" charset="-122"/>
            </a:endParaRPr>
          </a:p>
        </p:txBody>
      </p:sp>
      <p:graphicFrame>
        <p:nvGraphicFramePr>
          <p:cNvPr id="13316" name="Object 4"/>
          <p:cNvGraphicFramePr>
            <a:graphicFrameLocks noChangeAspect="1"/>
          </p:cNvGraphicFramePr>
          <p:nvPr>
            <p:extLst>
              <p:ext uri="{D42A27DB-BD31-4B8C-83A1-F6EECF244321}">
                <p14:modId xmlns:p14="http://schemas.microsoft.com/office/powerpoint/2010/main" val="4227613873"/>
              </p:ext>
            </p:extLst>
          </p:nvPr>
        </p:nvGraphicFramePr>
        <p:xfrm>
          <a:off x="5867400" y="1062608"/>
          <a:ext cx="927100" cy="965200"/>
        </p:xfrm>
        <a:graphic>
          <a:graphicData uri="http://schemas.openxmlformats.org/presentationml/2006/ole">
            <mc:AlternateContent xmlns:mc="http://schemas.openxmlformats.org/markup-compatibility/2006">
              <mc:Choice xmlns:v="urn:schemas-microsoft-com:vml" Requires="v">
                <p:oleObj spid="_x0000_s18616" name="Image" r:id="rId3" imgW="926657" imgH="964739" progId="Photoshop.Image.7">
                  <p:embed/>
                </p:oleObj>
              </mc:Choice>
              <mc:Fallback>
                <p:oleObj name="Image" r:id="rId3" imgW="926657" imgH="964739"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1062608"/>
                        <a:ext cx="927100"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17" name="Object 5"/>
          <p:cNvGraphicFramePr>
            <a:graphicFrameLocks noChangeAspect="1"/>
          </p:cNvGraphicFramePr>
          <p:nvPr>
            <p:extLst>
              <p:ext uri="{D42A27DB-BD31-4B8C-83A1-F6EECF244321}">
                <p14:modId xmlns:p14="http://schemas.microsoft.com/office/powerpoint/2010/main" val="3392027546"/>
              </p:ext>
            </p:extLst>
          </p:nvPr>
        </p:nvGraphicFramePr>
        <p:xfrm>
          <a:off x="4191000" y="2535808"/>
          <a:ext cx="927100" cy="965200"/>
        </p:xfrm>
        <a:graphic>
          <a:graphicData uri="http://schemas.openxmlformats.org/presentationml/2006/ole">
            <mc:AlternateContent xmlns:mc="http://schemas.openxmlformats.org/markup-compatibility/2006">
              <mc:Choice xmlns:v="urn:schemas-microsoft-com:vml" Requires="v">
                <p:oleObj spid="_x0000_s18617" name="Image" r:id="rId5" imgW="926657" imgH="964739" progId="Photoshop.Image.7">
                  <p:embed/>
                </p:oleObj>
              </mc:Choice>
              <mc:Fallback>
                <p:oleObj name="Image" r:id="rId5" imgW="926657" imgH="964739" progId="Photoshop.Image.7">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91000" y="2535808"/>
                        <a:ext cx="927100"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18" name="Rectangle 6"/>
          <p:cNvSpPr>
            <a:spLocks noChangeArrowheads="1"/>
          </p:cNvSpPr>
          <p:nvPr/>
        </p:nvSpPr>
        <p:spPr bwMode="auto">
          <a:xfrm>
            <a:off x="990600" y="1700808"/>
            <a:ext cx="2971800"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2000" b="1" dirty="0">
                <a:latin typeface="Tahoma" pitchFamily="34" charset="0"/>
                <a:ea typeface="宋体" charset="-122"/>
              </a:rPr>
              <a:t>      </a:t>
            </a:r>
            <a:r>
              <a:rPr kumimoji="1" lang="zh-CN" altLang="en-US" sz="2000" b="1" dirty="0">
                <a:latin typeface="Tahoma" pitchFamily="34" charset="0"/>
                <a:ea typeface="宋体" charset="-122"/>
              </a:rPr>
              <a:t>介绍各种增强方法及其应用。增强图像的有用信息，消弱噪声的干扰。</a:t>
            </a:r>
          </a:p>
        </p:txBody>
      </p:sp>
      <p:graphicFrame>
        <p:nvGraphicFramePr>
          <p:cNvPr id="13319" name="Object 7"/>
          <p:cNvGraphicFramePr>
            <a:graphicFrameLocks noChangeAspect="1"/>
          </p:cNvGraphicFramePr>
          <p:nvPr>
            <p:extLst>
              <p:ext uri="{D42A27DB-BD31-4B8C-83A1-F6EECF244321}">
                <p14:modId xmlns:p14="http://schemas.microsoft.com/office/powerpoint/2010/main" val="324845738"/>
              </p:ext>
            </p:extLst>
          </p:nvPr>
        </p:nvGraphicFramePr>
        <p:xfrm>
          <a:off x="7150100" y="2510408"/>
          <a:ext cx="927100" cy="965200"/>
        </p:xfrm>
        <a:graphic>
          <a:graphicData uri="http://schemas.openxmlformats.org/presentationml/2006/ole">
            <mc:AlternateContent xmlns:mc="http://schemas.openxmlformats.org/markup-compatibility/2006">
              <mc:Choice xmlns:v="urn:schemas-microsoft-com:vml" Requires="v">
                <p:oleObj spid="_x0000_s18618" name="Image" r:id="rId7" imgW="926657" imgH="964739" progId="Photoshop.Image.7">
                  <p:embed/>
                </p:oleObj>
              </mc:Choice>
              <mc:Fallback>
                <p:oleObj name="Image" r:id="rId7" imgW="926657" imgH="964739" progId="Photoshop.Image.7">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50100" y="2510408"/>
                        <a:ext cx="927100"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0" name="Object 8"/>
          <p:cNvGraphicFramePr>
            <a:graphicFrameLocks noChangeAspect="1"/>
          </p:cNvGraphicFramePr>
          <p:nvPr>
            <p:extLst>
              <p:ext uri="{D42A27DB-BD31-4B8C-83A1-F6EECF244321}">
                <p14:modId xmlns:p14="http://schemas.microsoft.com/office/powerpoint/2010/main" val="1286737873"/>
              </p:ext>
            </p:extLst>
          </p:nvPr>
        </p:nvGraphicFramePr>
        <p:xfrm>
          <a:off x="5867400" y="2510408"/>
          <a:ext cx="914400" cy="990600"/>
        </p:xfrm>
        <a:graphic>
          <a:graphicData uri="http://schemas.openxmlformats.org/presentationml/2006/ole">
            <mc:AlternateContent xmlns:mc="http://schemas.openxmlformats.org/markup-compatibility/2006">
              <mc:Choice xmlns:v="urn:schemas-microsoft-com:vml" Requires="v">
                <p:oleObj spid="_x0000_s18619" name="Image" r:id="rId9" imgW="1180952" imgH="1231746" progId="Photoshop.Image.7">
                  <p:embed/>
                </p:oleObj>
              </mc:Choice>
              <mc:Fallback>
                <p:oleObj name="Image" r:id="rId9" imgW="1180952" imgH="1231746" progId="Photoshop.Image.7">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7400" y="2510408"/>
                        <a:ext cx="9144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21" name="Line 9"/>
          <p:cNvSpPr>
            <a:spLocks noChangeShapeType="1"/>
          </p:cNvSpPr>
          <p:nvPr/>
        </p:nvSpPr>
        <p:spPr bwMode="auto">
          <a:xfrm flipH="1">
            <a:off x="4648200" y="1977008"/>
            <a:ext cx="1219200" cy="457200"/>
          </a:xfrm>
          <a:prstGeom prst="line">
            <a:avLst/>
          </a:prstGeom>
          <a:noFill/>
          <a:ln w="9525">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22" name="Line 10"/>
          <p:cNvSpPr>
            <a:spLocks noChangeShapeType="1"/>
          </p:cNvSpPr>
          <p:nvPr/>
        </p:nvSpPr>
        <p:spPr bwMode="auto">
          <a:xfrm>
            <a:off x="6324600" y="1977008"/>
            <a:ext cx="0" cy="457200"/>
          </a:xfrm>
          <a:prstGeom prst="line">
            <a:avLst/>
          </a:prstGeom>
          <a:noFill/>
          <a:ln w="9525">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23" name="Line 11"/>
          <p:cNvSpPr>
            <a:spLocks noChangeShapeType="1"/>
          </p:cNvSpPr>
          <p:nvPr/>
        </p:nvSpPr>
        <p:spPr bwMode="auto">
          <a:xfrm>
            <a:off x="6858000" y="1900808"/>
            <a:ext cx="762000" cy="609600"/>
          </a:xfrm>
          <a:prstGeom prst="line">
            <a:avLst/>
          </a:prstGeom>
          <a:noFill/>
          <a:ln w="9525">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aphicFrame>
        <p:nvGraphicFramePr>
          <p:cNvPr id="13324" name="Object 12"/>
          <p:cNvGraphicFramePr>
            <a:graphicFrameLocks noChangeAspect="1"/>
          </p:cNvGraphicFramePr>
          <p:nvPr>
            <p:extLst>
              <p:ext uri="{D42A27DB-BD31-4B8C-83A1-F6EECF244321}">
                <p14:modId xmlns:p14="http://schemas.microsoft.com/office/powerpoint/2010/main" val="921527883"/>
              </p:ext>
            </p:extLst>
          </p:nvPr>
        </p:nvGraphicFramePr>
        <p:xfrm>
          <a:off x="6012160" y="3953656"/>
          <a:ext cx="2146300" cy="635000"/>
        </p:xfrm>
        <a:graphic>
          <a:graphicData uri="http://schemas.openxmlformats.org/presentationml/2006/ole">
            <mc:AlternateContent xmlns:mc="http://schemas.openxmlformats.org/markup-compatibility/2006">
              <mc:Choice xmlns:v="urn:schemas-microsoft-com:vml" Requires="v">
                <p:oleObj spid="_x0000_s18620" name="Image" r:id="rId11" imgW="2146032" imgH="634697" progId="Photoshop.Image.7">
                  <p:embed/>
                </p:oleObj>
              </mc:Choice>
              <mc:Fallback>
                <p:oleObj name="Image" r:id="rId11" imgW="2146032" imgH="634697" progId="Photoshop.Image.7">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2160" y="3953656"/>
                        <a:ext cx="2146300" cy="63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325" name="Rectangle 13"/>
          <p:cNvSpPr>
            <a:spLocks noChangeArrowheads="1"/>
          </p:cNvSpPr>
          <p:nvPr/>
        </p:nvSpPr>
        <p:spPr bwMode="auto">
          <a:xfrm>
            <a:off x="927720" y="3645024"/>
            <a:ext cx="472440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
                <a:schemeClr val="folHlink"/>
              </a:buClr>
              <a:buSzPct val="60000"/>
              <a:buFont typeface="Wingdings" pitchFamily="2" charset="2"/>
              <a:buNone/>
            </a:pPr>
            <a:r>
              <a:rPr kumimoji="1" lang="en-US" altLang="zh-CN" sz="2000" b="1" dirty="0">
                <a:latin typeface="Tahoma" pitchFamily="34" charset="0"/>
                <a:ea typeface="宋体" charset="-122"/>
              </a:rPr>
              <a:t>      </a:t>
            </a:r>
            <a:r>
              <a:rPr kumimoji="1" lang="zh-CN" altLang="en-US" sz="2000" b="1" dirty="0">
                <a:latin typeface="Tahoma" pitchFamily="34" charset="0"/>
                <a:ea typeface="宋体" charset="-122"/>
              </a:rPr>
              <a:t>把退化、模糊了的图像复原</a:t>
            </a:r>
            <a:r>
              <a:rPr kumimoji="1" lang="en-US" altLang="zh-CN" sz="2000" b="1" dirty="0">
                <a:latin typeface="Tahoma" pitchFamily="34" charset="0"/>
                <a:ea typeface="宋体" charset="-122"/>
              </a:rPr>
              <a:t>.</a:t>
            </a:r>
            <a:r>
              <a:rPr kumimoji="1" lang="zh-CN" altLang="en-US" sz="2000" b="1" dirty="0">
                <a:latin typeface="Tahoma" pitchFamily="34" charset="0"/>
                <a:ea typeface="宋体" charset="-122"/>
              </a:rPr>
              <a:t>包括图像辐射和几何校正等内容；</a:t>
            </a:r>
          </a:p>
          <a:p>
            <a:pPr eaLnBrk="1" hangingPunct="1">
              <a:spcBef>
                <a:spcPct val="50000"/>
              </a:spcBef>
              <a:buClr>
                <a:schemeClr val="folHlink"/>
              </a:buClr>
              <a:buSzPct val="60000"/>
              <a:buFont typeface="Wingdings" pitchFamily="2" charset="2"/>
              <a:buNone/>
            </a:pPr>
            <a:r>
              <a:rPr kumimoji="1" lang="zh-CN" altLang="en-US" sz="2000" b="1" dirty="0">
                <a:latin typeface="Tahoma" pitchFamily="34" charset="0"/>
                <a:ea typeface="宋体" charset="-122"/>
              </a:rPr>
              <a:t>      由断层扫描重建二、三维图像。</a:t>
            </a:r>
          </a:p>
        </p:txBody>
      </p:sp>
      <p:graphicFrame>
        <p:nvGraphicFramePr>
          <p:cNvPr id="13326" name="Object 14"/>
          <p:cNvGraphicFramePr>
            <a:graphicFrameLocks noChangeAspect="1"/>
          </p:cNvGraphicFramePr>
          <p:nvPr>
            <p:extLst>
              <p:ext uri="{D42A27DB-BD31-4B8C-83A1-F6EECF244321}">
                <p14:modId xmlns:p14="http://schemas.microsoft.com/office/powerpoint/2010/main" val="4291847409"/>
              </p:ext>
            </p:extLst>
          </p:nvPr>
        </p:nvGraphicFramePr>
        <p:xfrm>
          <a:off x="1187624" y="5111328"/>
          <a:ext cx="2260600" cy="1270000"/>
        </p:xfrm>
        <a:graphic>
          <a:graphicData uri="http://schemas.openxmlformats.org/presentationml/2006/ole">
            <mc:AlternateContent xmlns:mc="http://schemas.openxmlformats.org/markup-compatibility/2006">
              <mc:Choice xmlns:v="urn:schemas-microsoft-com:vml" Requires="v">
                <p:oleObj spid="_x0000_s18621" name="Image" r:id="rId13" imgW="2260317" imgH="1269841" progId="Photoshop.Image.7">
                  <p:embed/>
                </p:oleObj>
              </mc:Choice>
              <mc:Fallback>
                <p:oleObj name="Image" r:id="rId13" imgW="2260317" imgH="1269841" progId="Photoshop.Image.7">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87624" y="5111328"/>
                        <a:ext cx="2260600" cy="127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3327" name="Object 15"/>
          <p:cNvGraphicFramePr>
            <a:graphicFrameLocks noChangeAspect="1"/>
          </p:cNvGraphicFramePr>
          <p:nvPr>
            <p:extLst>
              <p:ext uri="{D42A27DB-BD31-4B8C-83A1-F6EECF244321}">
                <p14:modId xmlns:p14="http://schemas.microsoft.com/office/powerpoint/2010/main" val="1589524652"/>
              </p:ext>
            </p:extLst>
          </p:nvPr>
        </p:nvGraphicFramePr>
        <p:xfrm>
          <a:off x="4692600" y="4903936"/>
          <a:ext cx="3479800" cy="1549400"/>
        </p:xfrm>
        <a:graphic>
          <a:graphicData uri="http://schemas.openxmlformats.org/presentationml/2006/ole">
            <mc:AlternateContent xmlns:mc="http://schemas.openxmlformats.org/markup-compatibility/2006">
              <mc:Choice xmlns:v="urn:schemas-microsoft-com:vml" Requires="v">
                <p:oleObj spid="_x0000_s18622" name="Image" r:id="rId15" imgW="3479365" imgH="1549206" progId="Photoshop.Image.7">
                  <p:embed/>
                </p:oleObj>
              </mc:Choice>
              <mc:Fallback>
                <p:oleObj name="Image" r:id="rId15" imgW="3479365" imgH="1549206" progId="Photoshop.Image.7">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92600" y="4903936"/>
                        <a:ext cx="3479800" cy="154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Rectangle 2"/>
          <p:cNvSpPr txBox="1">
            <a:spLocks noChangeArrowheads="1"/>
          </p:cNvSpPr>
          <p:nvPr/>
        </p:nvSpPr>
        <p:spPr>
          <a:xfrm>
            <a:off x="179512" y="228600"/>
            <a:ext cx="8712968"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四、数字图像处理的主要学习内容</a:t>
            </a: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113084642"/>
      </p:ext>
    </p:extLst>
  </p:cSld>
  <p:clrMapOvr>
    <a:masterClrMapping/>
  </p:clrMapOvr>
  <p:transition>
    <p:blinds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zh-CN" altLang="en-US" dirty="0"/>
              <a:t>图像增强</a:t>
            </a:r>
            <a:endParaRPr lang="en-US" altLang="zh-CN" dirty="0"/>
          </a:p>
        </p:txBody>
      </p:sp>
      <p:sp>
        <p:nvSpPr>
          <p:cNvPr id="59395" name="Rectangle 3"/>
          <p:cNvSpPr>
            <a:spLocks noGrp="1" noChangeArrowheads="1"/>
          </p:cNvSpPr>
          <p:nvPr>
            <p:ph type="body" idx="1"/>
          </p:nvPr>
        </p:nvSpPr>
        <p:spPr>
          <a:xfrm>
            <a:off x="914400" y="5307013"/>
            <a:ext cx="7772400" cy="823912"/>
          </a:xfrm>
        </p:spPr>
        <p:txBody>
          <a:bodyPr/>
          <a:lstStyle/>
          <a:p>
            <a:endParaRPr lang="zh-CN" altLang="zh-CN" sz="1800"/>
          </a:p>
        </p:txBody>
      </p:sp>
      <p:graphicFrame>
        <p:nvGraphicFramePr>
          <p:cNvPr id="59396" name="Object 4"/>
          <p:cNvGraphicFramePr>
            <a:graphicFrameLocks noChangeAspect="1"/>
          </p:cNvGraphicFramePr>
          <p:nvPr/>
        </p:nvGraphicFramePr>
        <p:xfrm>
          <a:off x="395288" y="1844675"/>
          <a:ext cx="4278312" cy="4143375"/>
        </p:xfrm>
        <a:graphic>
          <a:graphicData uri="http://schemas.openxmlformats.org/presentationml/2006/ole">
            <mc:AlternateContent xmlns:mc="http://schemas.openxmlformats.org/markup-compatibility/2006">
              <mc:Choice xmlns:v="urn:schemas-microsoft-com:vml" Requires="v">
                <p:oleObj spid="_x0000_s22576" name="位图图像" r:id="rId3" imgW="3209524" imgH="3315163" progId="Paint.Picture">
                  <p:embed/>
                </p:oleObj>
              </mc:Choice>
              <mc:Fallback>
                <p:oleObj name="位图图像" r:id="rId3" imgW="3209524" imgH="3315163"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395288" y="1844675"/>
                        <a:ext cx="4278312" cy="41433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397" name="Object 5"/>
          <p:cNvGraphicFramePr>
            <a:graphicFrameLocks noChangeAspect="1"/>
          </p:cNvGraphicFramePr>
          <p:nvPr/>
        </p:nvGraphicFramePr>
        <p:xfrm>
          <a:off x="4716463" y="1844675"/>
          <a:ext cx="4013200" cy="4143375"/>
        </p:xfrm>
        <a:graphic>
          <a:graphicData uri="http://schemas.openxmlformats.org/presentationml/2006/ole">
            <mc:AlternateContent xmlns:mc="http://schemas.openxmlformats.org/markup-compatibility/2006">
              <mc:Choice xmlns:v="urn:schemas-microsoft-com:vml" Requires="v">
                <p:oleObj spid="_x0000_s22577" name="位图图像" r:id="rId5" imgW="3219899" imgH="3323810" progId="Paint.Picture">
                  <p:embed/>
                </p:oleObj>
              </mc:Choice>
              <mc:Fallback>
                <p:oleObj name="位图图像" r:id="rId5" imgW="3219899" imgH="3323810"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ltGray">
                      <a:xfrm>
                        <a:off x="4716463" y="1844675"/>
                        <a:ext cx="4013200" cy="41433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31460687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9396"/>
                                        </p:tgtEl>
                                        <p:attrNameLst>
                                          <p:attrName>style.visibility</p:attrName>
                                        </p:attrNameLst>
                                      </p:cBhvr>
                                      <p:to>
                                        <p:strVal val="visible"/>
                                      </p:to>
                                    </p:set>
                                    <p:anim calcmode="lin" valueType="num">
                                      <p:cBhvr additive="base">
                                        <p:cTn id="7" dur="500" fill="hold"/>
                                        <p:tgtEl>
                                          <p:spTgt spid="59396"/>
                                        </p:tgtEl>
                                        <p:attrNameLst>
                                          <p:attrName>ppt_x</p:attrName>
                                        </p:attrNameLst>
                                      </p:cBhvr>
                                      <p:tavLst>
                                        <p:tav tm="0">
                                          <p:val>
                                            <p:strVal val="0-#ppt_w/2"/>
                                          </p:val>
                                        </p:tav>
                                        <p:tav tm="100000">
                                          <p:val>
                                            <p:strVal val="#ppt_x"/>
                                          </p:val>
                                        </p:tav>
                                      </p:tavLst>
                                    </p:anim>
                                    <p:anim calcmode="lin" valueType="num">
                                      <p:cBhvr additive="base">
                                        <p:cTn id="8" dur="500" fill="hold"/>
                                        <p:tgtEl>
                                          <p:spTgt spid="5939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9397"/>
                                        </p:tgtEl>
                                        <p:attrNameLst>
                                          <p:attrName>style.visibility</p:attrName>
                                        </p:attrNameLst>
                                      </p:cBhvr>
                                      <p:to>
                                        <p:strVal val="visible"/>
                                      </p:to>
                                    </p:set>
                                    <p:anim calcmode="lin" valueType="num">
                                      <p:cBhvr additive="base">
                                        <p:cTn id="13" dur="500" fill="hold"/>
                                        <p:tgtEl>
                                          <p:spTgt spid="59397"/>
                                        </p:tgtEl>
                                        <p:attrNameLst>
                                          <p:attrName>ppt_x</p:attrName>
                                        </p:attrNameLst>
                                      </p:cBhvr>
                                      <p:tavLst>
                                        <p:tav tm="0">
                                          <p:val>
                                            <p:strVal val="0-#ppt_w/2"/>
                                          </p:val>
                                        </p:tav>
                                        <p:tav tm="100000">
                                          <p:val>
                                            <p:strVal val="#ppt_x"/>
                                          </p:val>
                                        </p:tav>
                                      </p:tavLst>
                                    </p:anim>
                                    <p:anim calcmode="lin" valueType="num">
                                      <p:cBhvr additive="base">
                                        <p:cTn id="14" dur="500" fill="hold"/>
                                        <p:tgtEl>
                                          <p:spTgt spid="5939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zh-CN" altLang="en-US" dirty="0"/>
              <a:t>图像恢复</a:t>
            </a:r>
            <a:endParaRPr lang="en-US" altLang="zh-CN" dirty="0"/>
          </a:p>
        </p:txBody>
      </p:sp>
      <p:sp>
        <p:nvSpPr>
          <p:cNvPr id="61443" name="Rectangle 3"/>
          <p:cNvSpPr>
            <a:spLocks noGrp="1" noChangeArrowheads="1"/>
          </p:cNvSpPr>
          <p:nvPr>
            <p:ph type="body" idx="1"/>
          </p:nvPr>
        </p:nvSpPr>
        <p:spPr>
          <a:xfrm>
            <a:off x="900113" y="6165850"/>
            <a:ext cx="3149600" cy="528638"/>
          </a:xfrm>
        </p:spPr>
        <p:txBody>
          <a:bodyPr/>
          <a:lstStyle/>
          <a:p>
            <a:pPr>
              <a:buFont typeface="Wingdings" pitchFamily="2" charset="2"/>
              <a:buNone/>
            </a:pPr>
            <a:r>
              <a:rPr lang="en-US" altLang="zh-CN" sz="1800">
                <a:ea typeface="黑体" pitchFamily="2" charset="-122"/>
              </a:rPr>
              <a:t>       </a:t>
            </a:r>
            <a:r>
              <a:rPr lang="zh-CN" altLang="en-US" sz="1800">
                <a:ea typeface="黑体" pitchFamily="2" charset="-122"/>
              </a:rPr>
              <a:t>运动模糊图像</a:t>
            </a:r>
          </a:p>
        </p:txBody>
      </p:sp>
      <p:graphicFrame>
        <p:nvGraphicFramePr>
          <p:cNvPr id="61444" name="Object 4"/>
          <p:cNvGraphicFramePr>
            <a:graphicFrameLocks noChangeAspect="1"/>
          </p:cNvGraphicFramePr>
          <p:nvPr/>
        </p:nvGraphicFramePr>
        <p:xfrm>
          <a:off x="323850" y="1700213"/>
          <a:ext cx="4229100" cy="4405312"/>
        </p:xfrm>
        <a:graphic>
          <a:graphicData uri="http://schemas.openxmlformats.org/presentationml/2006/ole">
            <mc:AlternateContent xmlns:mc="http://schemas.openxmlformats.org/markup-compatibility/2006">
              <mc:Choice xmlns:v="urn:schemas-microsoft-com:vml" Requires="v">
                <p:oleObj spid="_x0000_s23600" name="位图图像" r:id="rId3" imgW="3200000" imgH="3333333" progId="Paint.Picture">
                  <p:embed/>
                </p:oleObj>
              </mc:Choice>
              <mc:Fallback>
                <p:oleObj name="位图图像" r:id="rId3" imgW="3200000" imgH="3333333"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ltGray">
                      <a:xfrm>
                        <a:off x="323850" y="1700213"/>
                        <a:ext cx="4229100" cy="44053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45" name="Object 5"/>
          <p:cNvGraphicFramePr>
            <a:graphicFrameLocks noChangeAspect="1"/>
          </p:cNvGraphicFramePr>
          <p:nvPr/>
        </p:nvGraphicFramePr>
        <p:xfrm>
          <a:off x="4716463" y="1700213"/>
          <a:ext cx="4291012" cy="4405312"/>
        </p:xfrm>
        <a:graphic>
          <a:graphicData uri="http://schemas.openxmlformats.org/presentationml/2006/ole">
            <mc:AlternateContent xmlns:mc="http://schemas.openxmlformats.org/markup-compatibility/2006">
              <mc:Choice xmlns:v="urn:schemas-microsoft-com:vml" Requires="v">
                <p:oleObj spid="_x0000_s23601" name="位图图像" r:id="rId5" imgW="3238952" imgH="3323810" progId="Paint.Picture">
                  <p:embed/>
                </p:oleObj>
              </mc:Choice>
              <mc:Fallback>
                <p:oleObj name="位图图像" r:id="rId5" imgW="3238952" imgH="3323810"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ltGray">
                      <a:xfrm>
                        <a:off x="4716463" y="1700213"/>
                        <a:ext cx="4291012" cy="44053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1446" name="Rectangle 6"/>
          <p:cNvSpPr>
            <a:spLocks noChangeArrowheads="1"/>
          </p:cNvSpPr>
          <p:nvPr/>
        </p:nvSpPr>
        <p:spPr bwMode="auto">
          <a:xfrm>
            <a:off x="5364163" y="6234113"/>
            <a:ext cx="3400425" cy="363537"/>
          </a:xfrm>
          <a:prstGeom prst="rect">
            <a:avLst/>
          </a:prstGeom>
          <a:noFill/>
          <a:ln>
            <a:noFill/>
          </a:ln>
          <a:effectLst/>
          <a:extLst>
            <a:ext uri="{909E8E84-426E-40DD-AFC4-6F175D3DCCD1}">
              <a14:hiddenFill xmlns:a14="http://schemas.microsoft.com/office/drawing/2010/main">
                <a:gradFill rotWithShape="0">
                  <a:gsLst>
                    <a:gs pos="0">
                      <a:srgbClr val="FFFFFF"/>
                    </a:gs>
                    <a:gs pos="100000">
                      <a:srgbClr val="000000"/>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84138" tIns="41275" rIns="84138" bIns="41275"/>
          <a:lstStyle/>
          <a:p>
            <a:pPr marL="311150" indent="-311150" defTabSz="755650" eaLnBrk="0" hangingPunct="0">
              <a:lnSpc>
                <a:spcPct val="90000"/>
              </a:lnSpc>
              <a:spcBef>
                <a:spcPct val="20000"/>
              </a:spcBef>
              <a:buClr>
                <a:schemeClr val="accent2"/>
              </a:buClr>
              <a:buFontTx/>
              <a:buChar char="•"/>
            </a:pPr>
            <a:r>
              <a:rPr lang="en-US" altLang="zh-CN" sz="2000" b="1">
                <a:latin typeface="黑体" pitchFamily="2" charset="-122"/>
                <a:ea typeface="黑体" pitchFamily="2" charset="-122"/>
              </a:rPr>
              <a:t>    </a:t>
            </a:r>
            <a:r>
              <a:rPr lang="zh-CN" altLang="en-US" sz="2000">
                <a:latin typeface="黑体" pitchFamily="2" charset="-122"/>
                <a:ea typeface="黑体" pitchFamily="2" charset="-122"/>
              </a:rPr>
              <a:t>恢复图像</a:t>
            </a:r>
          </a:p>
        </p:txBody>
      </p:sp>
    </p:spTree>
    <p:extLst>
      <p:ext uri="{BB962C8B-B14F-4D97-AF65-F5344CB8AC3E}">
        <p14:creationId xmlns:p14="http://schemas.microsoft.com/office/powerpoint/2010/main" val="363549018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61444"/>
                                        </p:tgtEl>
                                        <p:attrNameLst>
                                          <p:attrName>style.visibility</p:attrName>
                                        </p:attrNameLst>
                                      </p:cBhvr>
                                      <p:to>
                                        <p:strVal val="visible"/>
                                      </p:to>
                                    </p:set>
                                    <p:anim calcmode="lin" valueType="num">
                                      <p:cBhvr additive="base">
                                        <p:cTn id="7" dur="500" fill="hold"/>
                                        <p:tgtEl>
                                          <p:spTgt spid="61444"/>
                                        </p:tgtEl>
                                        <p:attrNameLst>
                                          <p:attrName>ppt_x</p:attrName>
                                        </p:attrNameLst>
                                      </p:cBhvr>
                                      <p:tavLst>
                                        <p:tav tm="0">
                                          <p:val>
                                            <p:strVal val="0-#ppt_w/2"/>
                                          </p:val>
                                        </p:tav>
                                        <p:tav tm="100000">
                                          <p:val>
                                            <p:strVal val="#ppt_x"/>
                                          </p:val>
                                        </p:tav>
                                      </p:tavLst>
                                    </p:anim>
                                    <p:anim calcmode="lin" valueType="num">
                                      <p:cBhvr additive="base">
                                        <p:cTn id="8" dur="500" fill="hold"/>
                                        <p:tgtEl>
                                          <p:spTgt spid="6144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61445"/>
                                        </p:tgtEl>
                                        <p:attrNameLst>
                                          <p:attrName>style.visibility</p:attrName>
                                        </p:attrNameLst>
                                      </p:cBhvr>
                                      <p:to>
                                        <p:strVal val="visible"/>
                                      </p:to>
                                    </p:set>
                                    <p:anim calcmode="lin" valueType="num">
                                      <p:cBhvr additive="base">
                                        <p:cTn id="13" dur="500" fill="hold"/>
                                        <p:tgtEl>
                                          <p:spTgt spid="61445"/>
                                        </p:tgtEl>
                                        <p:attrNameLst>
                                          <p:attrName>ppt_x</p:attrName>
                                        </p:attrNameLst>
                                      </p:cBhvr>
                                      <p:tavLst>
                                        <p:tav tm="0">
                                          <p:val>
                                            <p:strVal val="0-#ppt_w/2"/>
                                          </p:val>
                                        </p:tav>
                                        <p:tav tm="100000">
                                          <p:val>
                                            <p:strVal val="#ppt_x"/>
                                          </p:val>
                                        </p:tav>
                                      </p:tavLst>
                                    </p:anim>
                                    <p:anim calcmode="lin" valueType="num">
                                      <p:cBhvr additive="base">
                                        <p:cTn id="14" dur="500" fill="hold"/>
                                        <p:tgtEl>
                                          <p:spTgt spid="61445"/>
                                        </p:tgtEl>
                                        <p:attrNameLst>
                                          <p:attrName>ppt_y</p:attrName>
                                        </p:attrNameLst>
                                      </p:cBhvr>
                                      <p:tavLst>
                                        <p:tav tm="0">
                                          <p:val>
                                            <p:strVal val="#ppt_y"/>
                                          </p:val>
                                        </p:tav>
                                        <p:tav tm="100000">
                                          <p:val>
                                            <p:strVal val="#ppt_y"/>
                                          </p:val>
                                        </p:tav>
                                      </p:tavLst>
                                    </p:anim>
                                  </p:childTnLst>
                                </p:cTn>
                              </p:par>
                            </p:childTnLst>
                          </p:cTn>
                        </p:par>
                        <p:par>
                          <p:cTn id="15" fill="hold" nodeType="afterGroup">
                            <p:stCondLst>
                              <p:cond delay="500"/>
                            </p:stCondLst>
                            <p:childTnLst>
                              <p:par>
                                <p:cTn id="16" presetID="2" presetClass="entr" presetSubtype="8" fill="hold" grpId="0" nodeType="afterEffect">
                                  <p:stCondLst>
                                    <p:cond delay="0"/>
                                  </p:stCondLst>
                                  <p:childTnLst>
                                    <p:set>
                                      <p:cBhvr>
                                        <p:cTn id="17" dur="1" fill="hold">
                                          <p:stCondLst>
                                            <p:cond delay="0"/>
                                          </p:stCondLst>
                                        </p:cTn>
                                        <p:tgtEl>
                                          <p:spTgt spid="61446"/>
                                        </p:tgtEl>
                                        <p:attrNameLst>
                                          <p:attrName>style.visibility</p:attrName>
                                        </p:attrNameLst>
                                      </p:cBhvr>
                                      <p:to>
                                        <p:strVal val="visible"/>
                                      </p:to>
                                    </p:set>
                                    <p:anim calcmode="lin" valueType="num">
                                      <p:cBhvr additive="base">
                                        <p:cTn id="18" dur="500" fill="hold"/>
                                        <p:tgtEl>
                                          <p:spTgt spid="61446"/>
                                        </p:tgtEl>
                                        <p:attrNameLst>
                                          <p:attrName>ppt_x</p:attrName>
                                        </p:attrNameLst>
                                      </p:cBhvr>
                                      <p:tavLst>
                                        <p:tav tm="0">
                                          <p:val>
                                            <p:strVal val="0-#ppt_w/2"/>
                                          </p:val>
                                        </p:tav>
                                        <p:tav tm="100000">
                                          <p:val>
                                            <p:strVal val="#ppt_x"/>
                                          </p:val>
                                        </p:tav>
                                      </p:tavLst>
                                    </p:anim>
                                    <p:anim calcmode="lin" valueType="num">
                                      <p:cBhvr additive="base">
                                        <p:cTn id="19" dur="500" fill="hold"/>
                                        <p:tgtEl>
                                          <p:spTgt spid="614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6"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179512" y="1387914"/>
            <a:ext cx="8784976" cy="5281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spcBef>
                <a:spcPct val="20000"/>
              </a:spcBef>
              <a:buClr>
                <a:schemeClr val="folHlink"/>
              </a:buClr>
              <a:buSzPct val="60000"/>
              <a:buFont typeface="Wingdings" pitchFamily="2" charset="2"/>
              <a:buNone/>
            </a:pPr>
            <a:r>
              <a:rPr kumimoji="1" lang="en-US" altLang="zh-CN" sz="2400" dirty="0">
                <a:latin typeface="Tahoma" pitchFamily="34" charset="0"/>
                <a:ea typeface="宋体" charset="-122"/>
                <a:cs typeface="Tahoma" pitchFamily="34" charset="0"/>
              </a:rPr>
              <a:t>•</a:t>
            </a:r>
            <a:r>
              <a:rPr kumimoji="1" lang="en-US" altLang="zh-CN" sz="2400" dirty="0">
                <a:latin typeface="Tahoma" pitchFamily="34" charset="0"/>
                <a:ea typeface="宋体" charset="-122"/>
              </a:rPr>
              <a:t> </a:t>
            </a:r>
            <a:r>
              <a:rPr kumimoji="1" lang="zh-CN" altLang="en-US" sz="2400" b="1" dirty="0">
                <a:latin typeface="Tahoma" pitchFamily="34" charset="0"/>
                <a:ea typeface="宋体" charset="-122"/>
              </a:rPr>
              <a:t>图像编码：</a:t>
            </a:r>
            <a:r>
              <a:rPr kumimoji="1" lang="zh-CN" altLang="en-US" sz="2400" dirty="0">
                <a:latin typeface="Tahoma" pitchFamily="34" charset="0"/>
                <a:ea typeface="宋体" charset="-122"/>
              </a:rPr>
              <a:t>简化图像的表示，以压缩图像的数据，便于存储和传输。</a:t>
            </a:r>
          </a:p>
          <a:p>
            <a:pPr eaLnBrk="1" hangingPunct="1">
              <a:spcBef>
                <a:spcPct val="20000"/>
              </a:spcBef>
              <a:buClr>
                <a:schemeClr val="folHlink"/>
              </a:buClr>
              <a:buSzPct val="60000"/>
              <a:buFont typeface="Wingdings" pitchFamily="2" charset="2"/>
              <a:buNone/>
            </a:pPr>
            <a:r>
              <a:rPr kumimoji="1" lang="en-US" altLang="zh-CN" sz="2400" dirty="0">
                <a:latin typeface="Tahoma" pitchFamily="34" charset="0"/>
                <a:ea typeface="宋体" charset="-122"/>
                <a:cs typeface="Tahoma" pitchFamily="34" charset="0"/>
              </a:rPr>
              <a:t>•</a:t>
            </a:r>
            <a:r>
              <a:rPr kumimoji="1" lang="en-US" altLang="zh-CN" sz="2400" dirty="0">
                <a:latin typeface="Tahoma" pitchFamily="34" charset="0"/>
                <a:ea typeface="宋体" charset="-122"/>
              </a:rPr>
              <a:t> </a:t>
            </a:r>
            <a:r>
              <a:rPr kumimoji="1" lang="zh-CN" altLang="en-US" sz="2400" b="1" dirty="0">
                <a:latin typeface="Tahoma" pitchFamily="34" charset="0"/>
                <a:ea typeface="宋体" charset="-122"/>
              </a:rPr>
              <a:t>图像分割：</a:t>
            </a:r>
            <a:r>
              <a:rPr kumimoji="1" lang="zh-CN" altLang="en-US" sz="2400" dirty="0">
                <a:latin typeface="Tahoma" pitchFamily="34" charset="0"/>
                <a:ea typeface="宋体" charset="-122"/>
              </a:rPr>
              <a:t>图像分割是指将一幅图像划分为互不重叠的区域的处理。重点介绍图像分割的方法及其应用。</a:t>
            </a:r>
          </a:p>
          <a:p>
            <a:pPr eaLnBrk="1" hangingPunct="1">
              <a:spcBef>
                <a:spcPct val="35000"/>
              </a:spcBef>
              <a:buClr>
                <a:schemeClr val="folHlink"/>
              </a:buClr>
              <a:buSzPct val="60000"/>
              <a:buFont typeface="Wingdings" pitchFamily="2" charset="2"/>
              <a:buNone/>
            </a:pPr>
            <a:endParaRPr kumimoji="1" lang="zh-CN" altLang="en-US" sz="2400" dirty="0">
              <a:latin typeface="Tahoma" pitchFamily="34" charset="0"/>
              <a:ea typeface="宋体" charset="-122"/>
            </a:endParaRPr>
          </a:p>
          <a:p>
            <a:pPr eaLnBrk="1" hangingPunct="1">
              <a:spcBef>
                <a:spcPct val="50000"/>
              </a:spcBef>
              <a:buClr>
                <a:schemeClr val="folHlink"/>
              </a:buClr>
              <a:buSzPct val="60000"/>
              <a:buFont typeface="Wingdings" pitchFamily="2" charset="2"/>
              <a:buNone/>
            </a:pPr>
            <a:endParaRPr kumimoji="1" lang="zh-CN" altLang="en-US" sz="2400" dirty="0">
              <a:latin typeface="Tahoma" pitchFamily="34" charset="0"/>
              <a:ea typeface="宋体" charset="-122"/>
            </a:endParaRPr>
          </a:p>
          <a:p>
            <a:pPr eaLnBrk="1" hangingPunct="1">
              <a:spcBef>
                <a:spcPct val="50000"/>
              </a:spcBef>
              <a:buClr>
                <a:schemeClr val="folHlink"/>
              </a:buClr>
              <a:buSzPct val="60000"/>
              <a:buFont typeface="Wingdings" pitchFamily="2" charset="2"/>
              <a:buNone/>
            </a:pPr>
            <a:endParaRPr kumimoji="1" lang="zh-CN" altLang="en-US" sz="2400" dirty="0">
              <a:latin typeface="Tahoma" pitchFamily="34" charset="0"/>
              <a:ea typeface="宋体" charset="-122"/>
            </a:endParaRPr>
          </a:p>
          <a:p>
            <a:pPr eaLnBrk="1" hangingPunct="1">
              <a:spcBef>
                <a:spcPct val="50000"/>
              </a:spcBef>
              <a:buClr>
                <a:schemeClr val="folHlink"/>
              </a:buClr>
              <a:buSzPct val="60000"/>
              <a:buFont typeface="Wingdings" pitchFamily="2" charset="2"/>
              <a:buNone/>
            </a:pPr>
            <a:endParaRPr kumimoji="1" lang="zh-CN" altLang="en-US" sz="2400" dirty="0">
              <a:latin typeface="Tahoma" pitchFamily="34" charset="0"/>
              <a:ea typeface="宋体" charset="-122"/>
            </a:endParaRPr>
          </a:p>
          <a:p>
            <a:pPr eaLnBrk="1" hangingPunct="1">
              <a:spcBef>
                <a:spcPct val="50000"/>
              </a:spcBef>
              <a:buClr>
                <a:schemeClr val="folHlink"/>
              </a:buClr>
              <a:buSzPct val="60000"/>
              <a:buFont typeface="Wingdings" pitchFamily="2" charset="2"/>
              <a:buNone/>
            </a:pPr>
            <a:r>
              <a:rPr kumimoji="1" lang="en-US" altLang="zh-CN" sz="2400" dirty="0">
                <a:latin typeface="Tahoma" pitchFamily="34" charset="0"/>
                <a:ea typeface="宋体" charset="-122"/>
                <a:cs typeface="Tahoma" pitchFamily="34" charset="0"/>
              </a:rPr>
              <a:t>•</a:t>
            </a:r>
            <a:r>
              <a:rPr kumimoji="1" lang="en-US" altLang="zh-CN" sz="2400" dirty="0">
                <a:latin typeface="Tahoma" pitchFamily="34" charset="0"/>
                <a:ea typeface="宋体" charset="-122"/>
              </a:rPr>
              <a:t> </a:t>
            </a:r>
            <a:r>
              <a:rPr kumimoji="1" lang="zh-CN" altLang="en-US" sz="2400" b="1" dirty="0">
                <a:latin typeface="Tahoma" pitchFamily="34" charset="0"/>
                <a:ea typeface="宋体" charset="-122"/>
              </a:rPr>
              <a:t>二值图像处理与形状分析：</a:t>
            </a:r>
            <a:r>
              <a:rPr lang="zh-CN" altLang="en-US" sz="2400" dirty="0">
                <a:ea typeface="宋体" charset="-122"/>
              </a:rPr>
              <a:t>介绍二值图像的几何概念、二值图像连接成分的各种变形算法和二值图像特征提取与分析的各种方法。</a:t>
            </a:r>
          </a:p>
        </p:txBody>
      </p:sp>
      <p:graphicFrame>
        <p:nvGraphicFramePr>
          <p:cNvPr id="30724" name="Object 4"/>
          <p:cNvGraphicFramePr>
            <a:graphicFrameLocks noChangeAspect="1"/>
          </p:cNvGraphicFramePr>
          <p:nvPr>
            <p:extLst>
              <p:ext uri="{D42A27DB-BD31-4B8C-83A1-F6EECF244321}">
                <p14:modId xmlns:p14="http://schemas.microsoft.com/office/powerpoint/2010/main" val="1791868499"/>
              </p:ext>
            </p:extLst>
          </p:nvPr>
        </p:nvGraphicFramePr>
        <p:xfrm>
          <a:off x="5181600" y="3212976"/>
          <a:ext cx="1879600" cy="1892300"/>
        </p:xfrm>
        <a:graphic>
          <a:graphicData uri="http://schemas.openxmlformats.org/presentationml/2006/ole">
            <mc:AlternateContent xmlns:mc="http://schemas.openxmlformats.org/markup-compatibility/2006">
              <mc:Choice xmlns:v="urn:schemas-microsoft-com:vml" Requires="v">
                <p:oleObj spid="_x0000_s19510" name="Image" r:id="rId3" imgW="1879365" imgH="1892063" progId="Photoshop.Image.7">
                  <p:embed/>
                </p:oleObj>
              </mc:Choice>
              <mc:Fallback>
                <p:oleObj name="Image" r:id="rId3" imgW="1879365" imgH="1892063"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600" y="3212976"/>
                        <a:ext cx="1879600" cy="189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5" name="Object 5"/>
          <p:cNvGraphicFramePr>
            <a:graphicFrameLocks noChangeAspect="1"/>
          </p:cNvGraphicFramePr>
          <p:nvPr>
            <p:extLst>
              <p:ext uri="{D42A27DB-BD31-4B8C-83A1-F6EECF244321}">
                <p14:modId xmlns:p14="http://schemas.microsoft.com/office/powerpoint/2010/main" val="396416970"/>
              </p:ext>
            </p:extLst>
          </p:nvPr>
        </p:nvGraphicFramePr>
        <p:xfrm>
          <a:off x="2133600" y="3212976"/>
          <a:ext cx="1879600" cy="1866900"/>
        </p:xfrm>
        <a:graphic>
          <a:graphicData uri="http://schemas.openxmlformats.org/presentationml/2006/ole">
            <mc:AlternateContent xmlns:mc="http://schemas.openxmlformats.org/markup-compatibility/2006">
              <mc:Choice xmlns:v="urn:schemas-microsoft-com:vml" Requires="v">
                <p:oleObj spid="_x0000_s19511" name="Image" r:id="rId5" imgW="1879365" imgH="1866667" progId="Photoshop.Image.7">
                  <p:embed/>
                </p:oleObj>
              </mc:Choice>
              <mc:Fallback>
                <p:oleObj name="Image" r:id="rId5" imgW="1879365" imgH="1866667" progId="Photoshop.Image.7">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3212976"/>
                        <a:ext cx="1879600" cy="186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26" name="Line 6"/>
          <p:cNvSpPr>
            <a:spLocks noChangeShapeType="1"/>
          </p:cNvSpPr>
          <p:nvPr/>
        </p:nvSpPr>
        <p:spPr bwMode="auto">
          <a:xfrm>
            <a:off x="4191000" y="4279776"/>
            <a:ext cx="838200" cy="0"/>
          </a:xfrm>
          <a:prstGeom prst="line">
            <a:avLst/>
          </a:prstGeom>
          <a:noFill/>
          <a:ln w="9525">
            <a:solidFill>
              <a:srgbClr val="FFFF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Rectangle 2"/>
          <p:cNvSpPr txBox="1">
            <a:spLocks noChangeArrowheads="1"/>
          </p:cNvSpPr>
          <p:nvPr/>
        </p:nvSpPr>
        <p:spPr>
          <a:xfrm>
            <a:off x="179512" y="228600"/>
            <a:ext cx="8712968"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四、数字图像处理的主要学习内容</a:t>
            </a: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266141704"/>
      </p:ext>
    </p:extLst>
  </p:cSld>
  <p:clrMapOvr>
    <a:masterClrMapping/>
  </p:clrMapOvr>
  <p:transition>
    <p:blinds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762000" y="1510333"/>
            <a:ext cx="800100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buClr>
                <a:schemeClr val="folHlink"/>
              </a:buClr>
              <a:buSzPct val="60000"/>
              <a:buFont typeface="Wingdings" pitchFamily="2" charset="2"/>
              <a:buNone/>
            </a:pPr>
            <a:r>
              <a:rPr kumimoji="1" lang="en-US" altLang="zh-CN" sz="2400" dirty="0">
                <a:latin typeface="Tahoma" pitchFamily="34" charset="0"/>
                <a:ea typeface="宋体" charset="-122"/>
                <a:cs typeface="Tahoma" pitchFamily="34" charset="0"/>
              </a:rPr>
              <a:t>•</a:t>
            </a:r>
            <a:r>
              <a:rPr kumimoji="1" lang="en-US" altLang="zh-CN" sz="2400" dirty="0">
                <a:latin typeface="Tahoma" pitchFamily="34" charset="0"/>
                <a:ea typeface="宋体" charset="-122"/>
              </a:rPr>
              <a:t> </a:t>
            </a:r>
            <a:r>
              <a:rPr kumimoji="1" lang="zh-CN" altLang="en-US" sz="2400" b="1" dirty="0">
                <a:latin typeface="Tahoma" pitchFamily="34" charset="0"/>
                <a:ea typeface="宋体" charset="-122"/>
              </a:rPr>
              <a:t>纹理分析：</a:t>
            </a:r>
            <a:r>
              <a:rPr lang="zh-CN" altLang="en-US" sz="2400" dirty="0">
                <a:latin typeface="宋体" charset="-122"/>
                <a:ea typeface="宋体" charset="-122"/>
              </a:rPr>
              <a:t>主要介绍影像纹理的概念及其特征提取与分析的一些方法与应用。</a:t>
            </a:r>
            <a:endParaRPr kumimoji="1" lang="zh-CN" altLang="en-US" sz="2400" dirty="0">
              <a:latin typeface="Tahoma" pitchFamily="34" charset="0"/>
              <a:ea typeface="宋体" charset="-122"/>
            </a:endParaRPr>
          </a:p>
          <a:p>
            <a:pPr eaLnBrk="1" hangingPunct="1">
              <a:spcBef>
                <a:spcPct val="50000"/>
              </a:spcBef>
              <a:buClr>
                <a:schemeClr val="folHlink"/>
              </a:buClr>
              <a:buSzPct val="60000"/>
              <a:buFont typeface="Wingdings" pitchFamily="2" charset="2"/>
              <a:buNone/>
            </a:pPr>
            <a:r>
              <a:rPr kumimoji="1" lang="en-US" altLang="zh-CN" sz="2400" dirty="0">
                <a:latin typeface="Tahoma" pitchFamily="34" charset="0"/>
                <a:ea typeface="宋体" charset="-122"/>
                <a:cs typeface="Tahoma" pitchFamily="34" charset="0"/>
              </a:rPr>
              <a:t>•</a:t>
            </a:r>
            <a:r>
              <a:rPr kumimoji="1" lang="en-US" altLang="zh-CN" sz="2400" dirty="0">
                <a:latin typeface="Tahoma" pitchFamily="34" charset="0"/>
                <a:ea typeface="宋体" charset="-122"/>
              </a:rPr>
              <a:t> </a:t>
            </a:r>
            <a:r>
              <a:rPr kumimoji="1" lang="zh-CN" altLang="en-US" sz="2400" b="1" dirty="0">
                <a:latin typeface="Tahoma" pitchFamily="34" charset="0"/>
                <a:ea typeface="宋体" charset="-122"/>
              </a:rPr>
              <a:t>图像识别：</a:t>
            </a:r>
            <a:r>
              <a:rPr kumimoji="1" lang="zh-CN" altLang="en-US" sz="2400" dirty="0">
                <a:latin typeface="Tahoma" pitchFamily="34" charset="0"/>
                <a:ea typeface="宋体" charset="-122"/>
              </a:rPr>
              <a:t>对图像中的不同对象进行分类、描述和解译。</a:t>
            </a:r>
          </a:p>
        </p:txBody>
      </p:sp>
      <p:graphicFrame>
        <p:nvGraphicFramePr>
          <p:cNvPr id="31747" name="Object 3"/>
          <p:cNvGraphicFramePr>
            <a:graphicFrameLocks noChangeAspect="1"/>
          </p:cNvGraphicFramePr>
          <p:nvPr>
            <p:extLst>
              <p:ext uri="{D42A27DB-BD31-4B8C-83A1-F6EECF244321}">
                <p14:modId xmlns:p14="http://schemas.microsoft.com/office/powerpoint/2010/main" val="3352621881"/>
              </p:ext>
            </p:extLst>
          </p:nvPr>
        </p:nvGraphicFramePr>
        <p:xfrm>
          <a:off x="4747592" y="3140968"/>
          <a:ext cx="3352800" cy="3125788"/>
        </p:xfrm>
        <a:graphic>
          <a:graphicData uri="http://schemas.openxmlformats.org/presentationml/2006/ole">
            <mc:AlternateContent xmlns:mc="http://schemas.openxmlformats.org/markup-compatibility/2006">
              <mc:Choice xmlns:v="urn:schemas-microsoft-com:vml" Requires="v">
                <p:oleObj spid="_x0000_s20536" name="Image" r:id="rId3" imgW="7377778" imgH="6882540" progId="Photoshop.Image.6">
                  <p:embed/>
                </p:oleObj>
              </mc:Choice>
              <mc:Fallback>
                <p:oleObj name="Image" r:id="rId3" imgW="7377778" imgH="6882540" progId="Photoshop.Image.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7592" y="3140968"/>
                        <a:ext cx="3352800" cy="312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48" name="Object 4"/>
          <p:cNvGraphicFramePr>
            <a:graphicFrameLocks noChangeAspect="1"/>
          </p:cNvGraphicFramePr>
          <p:nvPr>
            <p:extLst>
              <p:ext uri="{D42A27DB-BD31-4B8C-83A1-F6EECF244321}">
                <p14:modId xmlns:p14="http://schemas.microsoft.com/office/powerpoint/2010/main" val="2268621013"/>
              </p:ext>
            </p:extLst>
          </p:nvPr>
        </p:nvGraphicFramePr>
        <p:xfrm>
          <a:off x="1166192" y="3140968"/>
          <a:ext cx="3124200" cy="3071813"/>
        </p:xfrm>
        <a:graphic>
          <a:graphicData uri="http://schemas.openxmlformats.org/presentationml/2006/ole">
            <mc:AlternateContent xmlns:mc="http://schemas.openxmlformats.org/markup-compatibility/2006">
              <mc:Choice xmlns:v="urn:schemas-microsoft-com:vml" Requires="v">
                <p:oleObj spid="_x0000_s20537" name="Image" r:id="rId5" imgW="2895238" imgH="2844444" progId="Photoshop.Image.6">
                  <p:embed/>
                </p:oleObj>
              </mc:Choice>
              <mc:Fallback>
                <p:oleObj name="Image" r:id="rId5" imgW="2895238" imgH="2844444" progId="Photoshop.Image.6">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6192" y="3140968"/>
                        <a:ext cx="3124200" cy="307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2"/>
          <p:cNvSpPr txBox="1">
            <a:spLocks noChangeArrowheads="1"/>
          </p:cNvSpPr>
          <p:nvPr/>
        </p:nvSpPr>
        <p:spPr>
          <a:xfrm>
            <a:off x="179512" y="228600"/>
            <a:ext cx="8712968"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四、数字图像处理的主要学习内容</a:t>
            </a: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1432672306"/>
      </p:ext>
    </p:extLst>
  </p:cSld>
  <p:clrMapOvr>
    <a:masterClrMapping/>
  </p:clrMapOvr>
  <p:transition>
    <p:blinds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p:cNvSpPr>
            <a:spLocks noGrp="1" noChangeArrowheads="1"/>
          </p:cNvSpPr>
          <p:nvPr>
            <p:ph type="body" idx="1"/>
          </p:nvPr>
        </p:nvSpPr>
        <p:spPr/>
        <p:txBody>
          <a:bodyPr/>
          <a:lstStyle/>
          <a:p>
            <a:r>
              <a:rPr lang="zh-CN" altLang="en-US" dirty="0">
                <a:ea typeface="黑体" pitchFamily="2" charset="-122"/>
              </a:rPr>
              <a:t>航天航空</a:t>
            </a:r>
          </a:p>
          <a:p>
            <a:r>
              <a:rPr lang="zh-CN" altLang="en-US" dirty="0">
                <a:ea typeface="黑体" pitchFamily="2" charset="-122"/>
              </a:rPr>
              <a:t>生物医学工程</a:t>
            </a:r>
          </a:p>
          <a:p>
            <a:r>
              <a:rPr lang="zh-CN" altLang="en-US" dirty="0">
                <a:ea typeface="黑体" pitchFamily="2" charset="-122"/>
              </a:rPr>
              <a:t>通讯领域</a:t>
            </a:r>
          </a:p>
          <a:p>
            <a:r>
              <a:rPr lang="zh-CN" altLang="en-US" dirty="0">
                <a:ea typeface="黑体" pitchFamily="2" charset="-122"/>
              </a:rPr>
              <a:t>工业</a:t>
            </a:r>
          </a:p>
          <a:p>
            <a:r>
              <a:rPr lang="zh-CN" altLang="en-US" dirty="0">
                <a:ea typeface="黑体" pitchFamily="2" charset="-122"/>
              </a:rPr>
              <a:t>军事公安</a:t>
            </a:r>
          </a:p>
          <a:p>
            <a:r>
              <a:rPr lang="zh-CN" altLang="en-US" dirty="0">
                <a:ea typeface="黑体" pitchFamily="2" charset="-122"/>
              </a:rPr>
              <a:t>文化艺术</a:t>
            </a:r>
          </a:p>
          <a:p>
            <a:pPr>
              <a:buFont typeface="Wingdings" pitchFamily="2" charset="2"/>
              <a:buNone/>
            </a:pPr>
            <a:r>
              <a:rPr lang="en-US" altLang="zh-CN" dirty="0">
                <a:ea typeface="黑体" pitchFamily="2" charset="-122"/>
              </a:rPr>
              <a:t>……</a:t>
            </a:r>
          </a:p>
        </p:txBody>
      </p:sp>
      <p:sp>
        <p:nvSpPr>
          <p:cNvPr id="4" name="Rectangle 2"/>
          <p:cNvSpPr txBox="1">
            <a:spLocks noChangeArrowheads="1"/>
          </p:cNvSpPr>
          <p:nvPr/>
        </p:nvSpPr>
        <p:spPr>
          <a:xfrm>
            <a:off x="179512" y="228600"/>
            <a:ext cx="8712968"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五、数字图像处理的应用</a:t>
            </a: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2162526718"/>
      </p:ext>
    </p:extLst>
  </p:cSld>
  <p:clrMapOvr>
    <a:masterClrMapping/>
  </p:clrMapOvr>
  <p:transition>
    <p:blinds dir="vert"/>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Rectangle 3"/>
          <p:cNvSpPr>
            <a:spLocks noGrp="1" noChangeArrowheads="1"/>
          </p:cNvSpPr>
          <p:nvPr>
            <p:ph type="body" idx="1"/>
          </p:nvPr>
        </p:nvSpPr>
        <p:spPr>
          <a:xfrm>
            <a:off x="900113" y="2060575"/>
            <a:ext cx="7772400" cy="4114800"/>
          </a:xfrm>
        </p:spPr>
        <p:txBody>
          <a:bodyPr/>
          <a:lstStyle/>
          <a:p>
            <a:r>
              <a:rPr lang="zh-CN" altLang="en-US" dirty="0">
                <a:solidFill>
                  <a:schemeClr val="hlink"/>
                </a:solidFill>
                <a:latin typeface="黑体" pitchFamily="2" charset="-122"/>
                <a:ea typeface="黑体" pitchFamily="2" charset="-122"/>
              </a:rPr>
              <a:t>应用</a:t>
            </a:r>
            <a:r>
              <a:rPr lang="en-US" altLang="zh-CN" dirty="0">
                <a:solidFill>
                  <a:schemeClr val="hlink"/>
                </a:solidFill>
                <a:latin typeface="黑体" pitchFamily="2" charset="-122"/>
                <a:ea typeface="黑体" pitchFamily="2" charset="-122"/>
              </a:rPr>
              <a:t>1</a:t>
            </a:r>
            <a:r>
              <a:rPr lang="zh-CN" altLang="en-US" dirty="0">
                <a:solidFill>
                  <a:schemeClr val="hlink"/>
                </a:solidFill>
                <a:latin typeface="黑体" pitchFamily="2" charset="-122"/>
                <a:ea typeface="黑体" pitchFamily="2" charset="-122"/>
              </a:rPr>
              <a:t>：航空航天</a:t>
            </a:r>
          </a:p>
          <a:p>
            <a:r>
              <a:rPr lang="zh-CN" altLang="en-US" dirty="0">
                <a:ea typeface="黑体" pitchFamily="2" charset="-122"/>
              </a:rPr>
              <a:t>登月、火星照片处理</a:t>
            </a:r>
          </a:p>
          <a:p>
            <a:r>
              <a:rPr lang="zh-CN" altLang="en-US" dirty="0">
                <a:ea typeface="黑体" pitchFamily="2" charset="-122"/>
              </a:rPr>
              <a:t>飞机遥感、卫星遥感</a:t>
            </a:r>
          </a:p>
          <a:p>
            <a:r>
              <a:rPr lang="zh-CN" altLang="en-US" dirty="0">
                <a:ea typeface="黑体" pitchFamily="2" charset="-122"/>
              </a:rPr>
              <a:t>气象预报</a:t>
            </a:r>
            <a:endParaRPr lang="zh-CN" altLang="en-US" dirty="0"/>
          </a:p>
        </p:txBody>
      </p:sp>
      <p:sp>
        <p:nvSpPr>
          <p:cNvPr id="2" name="标题 1"/>
          <p:cNvSpPr>
            <a:spLocks noGrp="1"/>
          </p:cNvSpPr>
          <p:nvPr>
            <p:ph type="title"/>
          </p:nvPr>
        </p:nvSpPr>
        <p:spPr/>
        <p:txBody>
          <a:bodyPr/>
          <a:lstStyle/>
          <a:p>
            <a:endParaRPr lang="zh-CN" altLang="en-US"/>
          </a:p>
        </p:txBody>
      </p:sp>
      <p:sp>
        <p:nvSpPr>
          <p:cNvPr id="5" name="Rectangle 2"/>
          <p:cNvSpPr txBox="1">
            <a:spLocks noChangeArrowheads="1"/>
          </p:cNvSpPr>
          <p:nvPr/>
        </p:nvSpPr>
        <p:spPr>
          <a:xfrm>
            <a:off x="179512" y="228600"/>
            <a:ext cx="8712968"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五、数字图像处理的应用</a:t>
            </a: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2461640292"/>
      </p:ext>
    </p:extLst>
  </p:cSld>
  <p:clrMapOvr>
    <a:masterClrMapping/>
  </p:clrMapOvr>
  <p:transition>
    <p:blinds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Grp="1" noChangeArrowheads="1"/>
          </p:cNvSpPr>
          <p:nvPr>
            <p:ph type="body" idx="1"/>
          </p:nvPr>
        </p:nvSpPr>
        <p:spPr>
          <a:xfrm>
            <a:off x="900113" y="1989138"/>
            <a:ext cx="7772400" cy="4114800"/>
          </a:xfrm>
        </p:spPr>
        <p:txBody>
          <a:bodyPr/>
          <a:lstStyle/>
          <a:p>
            <a:r>
              <a:rPr lang="zh-CN" altLang="en-US" dirty="0">
                <a:solidFill>
                  <a:schemeClr val="hlink"/>
                </a:solidFill>
                <a:latin typeface="黑体" pitchFamily="2" charset="-122"/>
                <a:ea typeface="黑体" pitchFamily="2" charset="-122"/>
              </a:rPr>
              <a:t>应用</a:t>
            </a:r>
            <a:r>
              <a:rPr lang="en-US" altLang="zh-CN" dirty="0">
                <a:solidFill>
                  <a:schemeClr val="hlink"/>
                </a:solidFill>
                <a:latin typeface="黑体" pitchFamily="2" charset="-122"/>
                <a:ea typeface="黑体" pitchFamily="2" charset="-122"/>
              </a:rPr>
              <a:t>2</a:t>
            </a:r>
            <a:r>
              <a:rPr lang="zh-CN" altLang="en-US" dirty="0">
                <a:solidFill>
                  <a:schemeClr val="hlink"/>
                </a:solidFill>
                <a:latin typeface="黑体" pitchFamily="2" charset="-122"/>
                <a:ea typeface="黑体" pitchFamily="2" charset="-122"/>
              </a:rPr>
              <a:t>：生物医学工程</a:t>
            </a:r>
          </a:p>
          <a:p>
            <a:r>
              <a:rPr lang="en-US" altLang="zh-CN" dirty="0">
                <a:latin typeface="黑体" pitchFamily="2" charset="-122"/>
                <a:ea typeface="黑体" pitchFamily="2" charset="-122"/>
              </a:rPr>
              <a:t>CT</a:t>
            </a:r>
            <a:r>
              <a:rPr lang="zh-CN" altLang="en-US" dirty="0">
                <a:latin typeface="黑体" pitchFamily="2" charset="-122"/>
                <a:ea typeface="黑体" pitchFamily="2" charset="-122"/>
              </a:rPr>
              <a:t>、</a:t>
            </a:r>
            <a:r>
              <a:rPr lang="en-US" altLang="zh-CN" dirty="0">
                <a:latin typeface="黑体" pitchFamily="2" charset="-122"/>
                <a:ea typeface="黑体" pitchFamily="2" charset="-122"/>
              </a:rPr>
              <a:t>MRI</a:t>
            </a:r>
            <a:r>
              <a:rPr lang="zh-CN" altLang="en-US" dirty="0">
                <a:latin typeface="黑体" pitchFamily="2" charset="-122"/>
                <a:ea typeface="黑体" pitchFamily="2" charset="-122"/>
              </a:rPr>
              <a:t>（核磁共振）、</a:t>
            </a:r>
            <a:r>
              <a:rPr lang="en-US" altLang="zh-CN" dirty="0">
                <a:latin typeface="黑体" pitchFamily="2" charset="-122"/>
                <a:ea typeface="黑体" pitchFamily="2" charset="-122"/>
              </a:rPr>
              <a:t>B</a:t>
            </a:r>
            <a:r>
              <a:rPr lang="zh-CN" altLang="en-US" dirty="0">
                <a:latin typeface="黑体" pitchFamily="2" charset="-122"/>
                <a:ea typeface="黑体" pitchFamily="2" charset="-122"/>
              </a:rPr>
              <a:t>超</a:t>
            </a:r>
          </a:p>
          <a:p>
            <a:r>
              <a:rPr lang="zh-CN" altLang="en-US" dirty="0">
                <a:latin typeface="黑体" pitchFamily="2" charset="-122"/>
                <a:ea typeface="黑体" pitchFamily="2" charset="-122"/>
              </a:rPr>
              <a:t>显微图像：红细胞、白细胞、染色体的分析</a:t>
            </a:r>
          </a:p>
          <a:p>
            <a:r>
              <a:rPr lang="en-US" altLang="zh-CN" dirty="0">
                <a:latin typeface="黑体" pitchFamily="2" charset="-122"/>
                <a:ea typeface="黑体" pitchFamily="2" charset="-122"/>
              </a:rPr>
              <a:t>X</a:t>
            </a:r>
            <a:r>
              <a:rPr lang="zh-CN" altLang="en-US" dirty="0">
                <a:latin typeface="黑体" pitchFamily="2" charset="-122"/>
                <a:ea typeface="黑体" pitchFamily="2" charset="-122"/>
              </a:rPr>
              <a:t>光、心电图</a:t>
            </a:r>
          </a:p>
          <a:p>
            <a:pPr>
              <a:buFont typeface="Wingdings" pitchFamily="2" charset="2"/>
              <a:buNone/>
            </a:pPr>
            <a:r>
              <a:rPr lang="en-US" altLang="zh-CN" dirty="0">
                <a:latin typeface="Arial"/>
                <a:ea typeface="黑体" pitchFamily="2" charset="-122"/>
              </a:rPr>
              <a:t>……</a:t>
            </a:r>
            <a:endParaRPr lang="en-US" altLang="zh-CN" dirty="0">
              <a:latin typeface="黑体" pitchFamily="2" charset="-122"/>
              <a:ea typeface="黑体" pitchFamily="2" charset="-122"/>
            </a:endParaRPr>
          </a:p>
        </p:txBody>
      </p:sp>
      <p:sp>
        <p:nvSpPr>
          <p:cNvPr id="2" name="标题 1"/>
          <p:cNvSpPr>
            <a:spLocks noGrp="1"/>
          </p:cNvSpPr>
          <p:nvPr>
            <p:ph type="title"/>
          </p:nvPr>
        </p:nvSpPr>
        <p:spPr/>
        <p:txBody>
          <a:bodyPr/>
          <a:lstStyle/>
          <a:p>
            <a:endParaRPr lang="zh-CN" altLang="en-US"/>
          </a:p>
        </p:txBody>
      </p:sp>
      <p:sp>
        <p:nvSpPr>
          <p:cNvPr id="5" name="Rectangle 2"/>
          <p:cNvSpPr txBox="1">
            <a:spLocks noChangeArrowheads="1"/>
          </p:cNvSpPr>
          <p:nvPr/>
        </p:nvSpPr>
        <p:spPr>
          <a:xfrm>
            <a:off x="179512" y="228600"/>
            <a:ext cx="8712968"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五、数字图像处理的应用</a:t>
            </a: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3547718805"/>
      </p:ext>
    </p:extLst>
  </p:cSld>
  <p:clrMapOvr>
    <a:masterClrMapping/>
  </p:clrMapOvr>
  <p:transition>
    <p:blinds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algn="ctr"/>
            <a:r>
              <a:rPr lang="zh-CN" altLang="en-US" b="1" dirty="0">
                <a:ea typeface="黑体" pitchFamily="2" charset="-122"/>
              </a:rPr>
              <a:t>课程的意义</a:t>
            </a:r>
          </a:p>
        </p:txBody>
      </p:sp>
      <p:sp>
        <p:nvSpPr>
          <p:cNvPr id="16388" name="Text Box 4"/>
          <p:cNvSpPr txBox="1">
            <a:spLocks noChangeArrowheads="1"/>
          </p:cNvSpPr>
          <p:nvPr/>
        </p:nvSpPr>
        <p:spPr bwMode="auto">
          <a:xfrm>
            <a:off x="827088" y="2133600"/>
            <a:ext cx="7489825" cy="3156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kumimoji="1" lang="en-US" altLang="zh-CN" sz="2800" dirty="0">
                <a:latin typeface="Tahoma" pitchFamily="34" charset="0"/>
              </a:rPr>
              <a:t>      </a:t>
            </a:r>
            <a:r>
              <a:rPr kumimoji="1" lang="zh-CN" altLang="en-US" sz="2800" b="1" dirty="0">
                <a:latin typeface="Tahoma" pitchFamily="34" charset="0"/>
                <a:ea typeface="黑体" pitchFamily="2" charset="-122"/>
              </a:rPr>
              <a:t>数字图像处理是模式识别、计算机视觉、图像通讯、多媒体技术等学科的基础，是一门涉及多领域的交叉学科。</a:t>
            </a:r>
          </a:p>
          <a:p>
            <a:pPr>
              <a:lnSpc>
                <a:spcPct val="150000"/>
              </a:lnSpc>
            </a:pPr>
            <a:r>
              <a:rPr kumimoji="1" lang="zh-CN" altLang="en-US" sz="2800" b="1" dirty="0">
                <a:latin typeface="Tahoma" pitchFamily="34" charset="0"/>
              </a:rPr>
              <a:t>     </a:t>
            </a:r>
          </a:p>
          <a:p>
            <a:pPr>
              <a:lnSpc>
                <a:spcPct val="150000"/>
              </a:lnSpc>
            </a:pPr>
            <a:r>
              <a:rPr kumimoji="1" lang="zh-CN" altLang="en-US" sz="2400" dirty="0">
                <a:latin typeface="Tahoma" pitchFamily="34" charset="0"/>
              </a:rPr>
              <a:t>       </a:t>
            </a:r>
            <a:endParaRPr kumimoji="1" lang="zh-CN" altLang="en-US" sz="2800" dirty="0">
              <a:latin typeface="Tahoma" pitchFamily="34" charset="0"/>
            </a:endParaRPr>
          </a:p>
        </p:txBody>
      </p:sp>
    </p:spTree>
    <p:extLst>
      <p:ext uri="{BB962C8B-B14F-4D97-AF65-F5344CB8AC3E}">
        <p14:creationId xmlns:p14="http://schemas.microsoft.com/office/powerpoint/2010/main" val="10916135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fade">
                                      <p:cBhvr>
                                        <p:cTn id="7" dur="2000"/>
                                        <p:tgtEl>
                                          <p:spTgt spid="163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9" presetClass="entr" presetSubtype="0" fill="hold" nodeType="clickEffect">
                                  <p:stCondLst>
                                    <p:cond delay="0"/>
                                  </p:stCondLst>
                                  <p:childTnLst>
                                    <p:set>
                                      <p:cBhvr>
                                        <p:cTn id="11" dur="1" fill="hold">
                                          <p:stCondLst>
                                            <p:cond delay="0"/>
                                          </p:stCondLst>
                                        </p:cTn>
                                        <p:tgtEl>
                                          <p:spTgt spid="16388">
                                            <p:txEl>
                                              <p:pRg st="0" end="0"/>
                                            </p:txEl>
                                          </p:spTgt>
                                        </p:tgtEl>
                                        <p:attrNameLst>
                                          <p:attrName>style.visibility</p:attrName>
                                        </p:attrNameLst>
                                      </p:cBhvr>
                                      <p:to>
                                        <p:strVal val="visible"/>
                                      </p:to>
                                    </p:set>
                                    <p:anim calcmode="lin" valueType="num">
                                      <p:cBhvr>
                                        <p:cTn id="12" dur="1000" fill="hold"/>
                                        <p:tgtEl>
                                          <p:spTgt spid="16388">
                                            <p:txEl>
                                              <p:pRg st="0" end="0"/>
                                            </p:txEl>
                                          </p:spTgt>
                                        </p:tgtEl>
                                        <p:attrNameLst>
                                          <p:attrName>ppt_x</p:attrName>
                                        </p:attrNameLst>
                                      </p:cBhvr>
                                      <p:tavLst>
                                        <p:tav tm="0">
                                          <p:val>
                                            <p:strVal val="#ppt_x-.2"/>
                                          </p:val>
                                        </p:tav>
                                        <p:tav tm="100000">
                                          <p:val>
                                            <p:strVal val="#ppt_x"/>
                                          </p:val>
                                        </p:tav>
                                      </p:tavLst>
                                    </p:anim>
                                    <p:anim calcmode="lin" valueType="num">
                                      <p:cBhvr>
                                        <p:cTn id="13" dur="1000" fill="hold"/>
                                        <p:tgtEl>
                                          <p:spTgt spid="16388">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14" dur="1000"/>
                                        <p:tgtEl>
                                          <p:spTgt spid="1638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3"/>
          <p:cNvSpPr>
            <a:spLocks noGrp="1" noChangeArrowheads="1"/>
          </p:cNvSpPr>
          <p:nvPr>
            <p:ph type="body" idx="1"/>
          </p:nvPr>
        </p:nvSpPr>
        <p:spPr>
          <a:xfrm>
            <a:off x="827088" y="2060575"/>
            <a:ext cx="7772400" cy="4114800"/>
          </a:xfrm>
        </p:spPr>
        <p:txBody>
          <a:bodyPr/>
          <a:lstStyle/>
          <a:p>
            <a:r>
              <a:rPr lang="zh-CN" altLang="en-US" dirty="0">
                <a:solidFill>
                  <a:schemeClr val="hlink"/>
                </a:solidFill>
                <a:latin typeface="黑体" pitchFamily="2" charset="-122"/>
                <a:ea typeface="黑体" pitchFamily="2" charset="-122"/>
              </a:rPr>
              <a:t>应用</a:t>
            </a:r>
            <a:r>
              <a:rPr lang="en-US" altLang="zh-CN" dirty="0">
                <a:solidFill>
                  <a:schemeClr val="hlink"/>
                </a:solidFill>
                <a:latin typeface="黑体" pitchFamily="2" charset="-122"/>
                <a:ea typeface="黑体" pitchFamily="2" charset="-122"/>
              </a:rPr>
              <a:t>3</a:t>
            </a:r>
            <a:r>
              <a:rPr lang="zh-CN" altLang="en-US" dirty="0">
                <a:solidFill>
                  <a:schemeClr val="hlink"/>
                </a:solidFill>
                <a:latin typeface="黑体" pitchFamily="2" charset="-122"/>
                <a:ea typeface="黑体" pitchFamily="2" charset="-122"/>
              </a:rPr>
              <a:t>：通讯领域</a:t>
            </a:r>
          </a:p>
          <a:p>
            <a:pPr>
              <a:lnSpc>
                <a:spcPct val="150000"/>
              </a:lnSpc>
            </a:pPr>
            <a:r>
              <a:rPr lang="zh-CN" altLang="en-US" sz="2400" b="1" dirty="0">
                <a:ea typeface="黑体" pitchFamily="2" charset="-122"/>
              </a:rPr>
              <a:t>图像信息传输、电视电话、卫星通信、数字电话等。主要是压缩图像数据和动态图像（序列）传送。</a:t>
            </a:r>
          </a:p>
          <a:p>
            <a:pPr>
              <a:lnSpc>
                <a:spcPct val="150000"/>
              </a:lnSpc>
            </a:pPr>
            <a:r>
              <a:rPr lang="zh-CN" altLang="en-US" sz="2400" b="1" dirty="0">
                <a:ea typeface="黑体" pitchFamily="2" charset="-122"/>
              </a:rPr>
              <a:t>发展趋势：多媒体通讯</a:t>
            </a:r>
          </a:p>
          <a:p>
            <a:pPr>
              <a:lnSpc>
                <a:spcPct val="150000"/>
              </a:lnSpc>
            </a:pPr>
            <a:r>
              <a:rPr lang="zh-CN" altLang="en-US" sz="2400" b="1" dirty="0">
                <a:ea typeface="黑体" pitchFamily="2" charset="-122"/>
              </a:rPr>
              <a:t>电话、电视、计算机三网合一</a:t>
            </a:r>
          </a:p>
        </p:txBody>
      </p:sp>
      <p:sp>
        <p:nvSpPr>
          <p:cNvPr id="2" name="标题 1"/>
          <p:cNvSpPr>
            <a:spLocks noGrp="1"/>
          </p:cNvSpPr>
          <p:nvPr>
            <p:ph type="title"/>
          </p:nvPr>
        </p:nvSpPr>
        <p:spPr/>
        <p:txBody>
          <a:bodyPr/>
          <a:lstStyle/>
          <a:p>
            <a:endParaRPr lang="zh-CN" altLang="en-US"/>
          </a:p>
        </p:txBody>
      </p:sp>
      <p:sp>
        <p:nvSpPr>
          <p:cNvPr id="5" name="Rectangle 2"/>
          <p:cNvSpPr txBox="1">
            <a:spLocks noChangeArrowheads="1"/>
          </p:cNvSpPr>
          <p:nvPr/>
        </p:nvSpPr>
        <p:spPr>
          <a:xfrm>
            <a:off x="179512" y="228600"/>
            <a:ext cx="8712968"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五、数字图像处理的应用</a:t>
            </a: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1355333649"/>
      </p:ext>
    </p:extLst>
  </p:cSld>
  <p:clrMapOvr>
    <a:masterClrMapping/>
  </p:clrMapOvr>
  <p:transition>
    <p:blinds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3"/>
          <p:cNvSpPr>
            <a:spLocks noGrp="1" noChangeArrowheads="1"/>
          </p:cNvSpPr>
          <p:nvPr>
            <p:ph type="body" idx="1"/>
          </p:nvPr>
        </p:nvSpPr>
        <p:spPr>
          <a:xfrm>
            <a:off x="900113" y="1989138"/>
            <a:ext cx="7772400" cy="4114800"/>
          </a:xfrm>
        </p:spPr>
        <p:txBody>
          <a:bodyPr/>
          <a:lstStyle/>
          <a:p>
            <a:pPr>
              <a:lnSpc>
                <a:spcPct val="80000"/>
              </a:lnSpc>
            </a:pPr>
            <a:r>
              <a:rPr lang="zh-CN" altLang="en-US" dirty="0">
                <a:solidFill>
                  <a:schemeClr val="hlink"/>
                </a:solidFill>
                <a:latin typeface="黑体" pitchFamily="2" charset="-122"/>
                <a:ea typeface="黑体" pitchFamily="2" charset="-122"/>
              </a:rPr>
              <a:t>应用</a:t>
            </a:r>
            <a:r>
              <a:rPr lang="en-US" altLang="zh-CN" dirty="0">
                <a:solidFill>
                  <a:schemeClr val="hlink"/>
                </a:solidFill>
                <a:latin typeface="黑体" pitchFamily="2" charset="-122"/>
                <a:ea typeface="黑体" pitchFamily="2" charset="-122"/>
              </a:rPr>
              <a:t>4</a:t>
            </a:r>
            <a:r>
              <a:rPr lang="zh-CN" altLang="en-US" dirty="0">
                <a:solidFill>
                  <a:schemeClr val="hlink"/>
                </a:solidFill>
                <a:latin typeface="黑体" pitchFamily="2" charset="-122"/>
                <a:ea typeface="黑体" pitchFamily="2" charset="-122"/>
              </a:rPr>
              <a:t>：工业</a:t>
            </a:r>
          </a:p>
          <a:p>
            <a:pPr>
              <a:lnSpc>
                <a:spcPct val="150000"/>
              </a:lnSpc>
            </a:pPr>
            <a:r>
              <a:rPr lang="zh-CN" altLang="en-US" sz="2400" dirty="0">
                <a:ea typeface="黑体" pitchFamily="2" charset="-122"/>
              </a:rPr>
              <a:t>印刷电路板质量和缺陷的检测</a:t>
            </a:r>
          </a:p>
          <a:p>
            <a:pPr>
              <a:lnSpc>
                <a:spcPct val="150000"/>
              </a:lnSpc>
            </a:pPr>
            <a:r>
              <a:rPr lang="zh-CN" altLang="en-US" sz="2400" dirty="0">
                <a:ea typeface="黑体" pitchFamily="2" charset="-122"/>
              </a:rPr>
              <a:t>无损探伤、石油气勘测</a:t>
            </a:r>
          </a:p>
          <a:p>
            <a:pPr>
              <a:lnSpc>
                <a:spcPct val="150000"/>
              </a:lnSpc>
            </a:pPr>
            <a:r>
              <a:rPr lang="zh-CN" altLang="en-US" sz="2400" dirty="0">
                <a:latin typeface="黑体" pitchFamily="2" charset="-122"/>
                <a:ea typeface="黑体" pitchFamily="2" charset="-122"/>
              </a:rPr>
              <a:t>将</a:t>
            </a:r>
            <a:r>
              <a:rPr lang="en-US" altLang="zh-CN" sz="2400" dirty="0">
                <a:latin typeface="黑体" pitchFamily="2" charset="-122"/>
                <a:ea typeface="黑体" pitchFamily="2" charset="-122"/>
              </a:rPr>
              <a:t>CAD</a:t>
            </a:r>
            <a:r>
              <a:rPr lang="zh-CN" altLang="en-US" sz="2400" dirty="0">
                <a:latin typeface="黑体" pitchFamily="2" charset="-122"/>
                <a:ea typeface="黑体" pitchFamily="2" charset="-122"/>
              </a:rPr>
              <a:t>和</a:t>
            </a:r>
            <a:r>
              <a:rPr lang="en-US" altLang="zh-CN" sz="2400" dirty="0">
                <a:latin typeface="黑体" pitchFamily="2" charset="-122"/>
                <a:ea typeface="黑体" pitchFamily="2" charset="-122"/>
              </a:rPr>
              <a:t>CAM</a:t>
            </a:r>
            <a:r>
              <a:rPr lang="zh-CN" altLang="en-US" sz="2400" dirty="0">
                <a:latin typeface="黑体" pitchFamily="2" charset="-122"/>
                <a:ea typeface="黑体" pitchFamily="2" charset="-122"/>
              </a:rPr>
              <a:t>技术应用于磨具和零件优化设计和制造</a:t>
            </a:r>
          </a:p>
          <a:p>
            <a:pPr>
              <a:lnSpc>
                <a:spcPct val="150000"/>
              </a:lnSpc>
            </a:pPr>
            <a:r>
              <a:rPr lang="zh-CN" altLang="en-US" sz="2400" dirty="0">
                <a:ea typeface="黑体" pitchFamily="2" charset="-122"/>
              </a:rPr>
              <a:t>机器人视觉</a:t>
            </a:r>
          </a:p>
          <a:p>
            <a:pPr>
              <a:lnSpc>
                <a:spcPct val="150000"/>
              </a:lnSpc>
            </a:pPr>
            <a:r>
              <a:rPr lang="zh-CN" altLang="en-US" sz="2400" dirty="0">
                <a:ea typeface="黑体" pitchFamily="2" charset="-122"/>
              </a:rPr>
              <a:t>零件检测</a:t>
            </a:r>
          </a:p>
          <a:p>
            <a:pPr>
              <a:lnSpc>
                <a:spcPct val="150000"/>
              </a:lnSpc>
            </a:pPr>
            <a:r>
              <a:rPr lang="zh-CN" altLang="en-US" sz="2400" dirty="0">
                <a:ea typeface="黑体" pitchFamily="2" charset="-122"/>
              </a:rPr>
              <a:t>邮政信件的自动分拣</a:t>
            </a:r>
          </a:p>
          <a:p>
            <a:pPr>
              <a:lnSpc>
                <a:spcPct val="150000"/>
              </a:lnSpc>
              <a:buFont typeface="Wingdings" pitchFamily="2" charset="2"/>
              <a:buNone/>
            </a:pPr>
            <a:r>
              <a:rPr lang="en-US" altLang="zh-CN" sz="2400" dirty="0">
                <a:ea typeface="黑体" pitchFamily="2" charset="-122"/>
              </a:rPr>
              <a:t>……</a:t>
            </a:r>
          </a:p>
          <a:p>
            <a:pPr>
              <a:lnSpc>
                <a:spcPct val="80000"/>
              </a:lnSpc>
            </a:pPr>
            <a:endParaRPr lang="en-US" altLang="zh-CN" sz="1800" dirty="0">
              <a:solidFill>
                <a:srgbClr val="0000FF"/>
              </a:solidFill>
              <a:ea typeface="黑体" pitchFamily="2" charset="-122"/>
            </a:endParaRPr>
          </a:p>
          <a:p>
            <a:pPr>
              <a:lnSpc>
                <a:spcPct val="80000"/>
              </a:lnSpc>
            </a:pPr>
            <a:endParaRPr lang="en-US" altLang="zh-CN" sz="1600" dirty="0">
              <a:solidFill>
                <a:srgbClr val="0000FF"/>
              </a:solidFill>
              <a:ea typeface="黑体" pitchFamily="2" charset="-122"/>
            </a:endParaRPr>
          </a:p>
        </p:txBody>
      </p:sp>
      <p:sp>
        <p:nvSpPr>
          <p:cNvPr id="5" name="Rectangle 2"/>
          <p:cNvSpPr txBox="1">
            <a:spLocks noChangeArrowheads="1"/>
          </p:cNvSpPr>
          <p:nvPr/>
        </p:nvSpPr>
        <p:spPr>
          <a:xfrm>
            <a:off x="179512" y="228600"/>
            <a:ext cx="8712968"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五、数字图像处理的应用</a:t>
            </a: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6077488"/>
      </p:ext>
    </p:extLst>
  </p:cSld>
  <p:clrMapOvr>
    <a:masterClrMapping/>
  </p:clrMapOvr>
  <p:transition>
    <p:blinds dir="vert"/>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Rectangle 3"/>
          <p:cNvSpPr>
            <a:spLocks noGrp="1" noChangeArrowheads="1"/>
          </p:cNvSpPr>
          <p:nvPr>
            <p:ph type="body" idx="1"/>
          </p:nvPr>
        </p:nvSpPr>
        <p:spPr>
          <a:xfrm>
            <a:off x="827088" y="1989138"/>
            <a:ext cx="7772400" cy="4114800"/>
          </a:xfrm>
        </p:spPr>
        <p:txBody>
          <a:bodyPr/>
          <a:lstStyle/>
          <a:p>
            <a:r>
              <a:rPr lang="zh-CN" altLang="en-US" dirty="0">
                <a:solidFill>
                  <a:schemeClr val="hlink"/>
                </a:solidFill>
                <a:latin typeface="黑体" pitchFamily="2" charset="-122"/>
                <a:ea typeface="黑体" pitchFamily="2" charset="-122"/>
              </a:rPr>
              <a:t>应用</a:t>
            </a:r>
            <a:r>
              <a:rPr lang="en-US" altLang="zh-CN" dirty="0">
                <a:solidFill>
                  <a:schemeClr val="hlink"/>
                </a:solidFill>
                <a:latin typeface="黑体" pitchFamily="2" charset="-122"/>
                <a:ea typeface="黑体" pitchFamily="2" charset="-122"/>
              </a:rPr>
              <a:t>5</a:t>
            </a:r>
            <a:r>
              <a:rPr lang="zh-CN" altLang="en-US" dirty="0">
                <a:solidFill>
                  <a:schemeClr val="hlink"/>
                </a:solidFill>
                <a:latin typeface="黑体" pitchFamily="2" charset="-122"/>
                <a:ea typeface="黑体" pitchFamily="2" charset="-122"/>
              </a:rPr>
              <a:t>：军事公安</a:t>
            </a:r>
          </a:p>
          <a:p>
            <a:pPr>
              <a:lnSpc>
                <a:spcPct val="150000"/>
              </a:lnSpc>
            </a:pPr>
            <a:r>
              <a:rPr lang="zh-CN" altLang="en-US" dirty="0">
                <a:ea typeface="黑体" pitchFamily="2" charset="-122"/>
              </a:rPr>
              <a:t>导弹制导</a:t>
            </a:r>
          </a:p>
          <a:p>
            <a:pPr>
              <a:lnSpc>
                <a:spcPct val="150000"/>
              </a:lnSpc>
            </a:pPr>
            <a:r>
              <a:rPr lang="zh-CN" altLang="en-US" dirty="0">
                <a:ea typeface="黑体" pitchFamily="2" charset="-122"/>
              </a:rPr>
              <a:t>侦察照片的处理</a:t>
            </a:r>
          </a:p>
          <a:p>
            <a:pPr>
              <a:lnSpc>
                <a:spcPct val="150000"/>
              </a:lnSpc>
            </a:pPr>
            <a:r>
              <a:rPr lang="zh-CN" altLang="en-US" dirty="0">
                <a:ea typeface="黑体" pitchFamily="2" charset="-122"/>
              </a:rPr>
              <a:t>指纹识别、人脸识别</a:t>
            </a:r>
            <a:r>
              <a:rPr lang="en-US" altLang="zh-CN" dirty="0">
                <a:ea typeface="黑体" pitchFamily="2" charset="-122"/>
              </a:rPr>
              <a:t>……</a:t>
            </a:r>
          </a:p>
          <a:p>
            <a:pPr>
              <a:lnSpc>
                <a:spcPct val="150000"/>
              </a:lnSpc>
            </a:pPr>
            <a:r>
              <a:rPr lang="zh-CN" altLang="en-US" dirty="0">
                <a:ea typeface="黑体" pitchFamily="2" charset="-122"/>
              </a:rPr>
              <a:t>车牌自动识别</a:t>
            </a:r>
          </a:p>
          <a:p>
            <a:endParaRPr lang="en-US" altLang="zh-CN" dirty="0">
              <a:solidFill>
                <a:srgbClr val="0000FF"/>
              </a:solidFill>
              <a:ea typeface="黑体" pitchFamily="2" charset="-122"/>
            </a:endParaRPr>
          </a:p>
        </p:txBody>
      </p:sp>
      <p:sp>
        <p:nvSpPr>
          <p:cNvPr id="5" name="Rectangle 2"/>
          <p:cNvSpPr txBox="1">
            <a:spLocks noChangeArrowheads="1"/>
          </p:cNvSpPr>
          <p:nvPr/>
        </p:nvSpPr>
        <p:spPr>
          <a:xfrm>
            <a:off x="179512" y="228600"/>
            <a:ext cx="8712968"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五、数字图像处理的应用</a:t>
            </a: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1889162551"/>
      </p:ext>
    </p:extLst>
  </p:cSld>
  <p:clrMapOvr>
    <a:masterClrMapping/>
  </p:clrMapOvr>
  <p:transition>
    <p:blinds dir="vert"/>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Rectangle 3"/>
          <p:cNvSpPr>
            <a:spLocks noGrp="1" noChangeArrowheads="1"/>
          </p:cNvSpPr>
          <p:nvPr>
            <p:ph type="body" idx="1"/>
          </p:nvPr>
        </p:nvSpPr>
        <p:spPr>
          <a:xfrm>
            <a:off x="755650" y="1989138"/>
            <a:ext cx="7772400" cy="4114800"/>
          </a:xfrm>
        </p:spPr>
        <p:txBody>
          <a:bodyPr/>
          <a:lstStyle/>
          <a:p>
            <a:pPr>
              <a:lnSpc>
                <a:spcPct val="90000"/>
              </a:lnSpc>
            </a:pPr>
            <a:r>
              <a:rPr lang="zh-CN" altLang="en-US" dirty="0">
                <a:solidFill>
                  <a:schemeClr val="hlink"/>
                </a:solidFill>
                <a:latin typeface="黑体" pitchFamily="2" charset="-122"/>
                <a:ea typeface="黑体" pitchFamily="2" charset="-122"/>
              </a:rPr>
              <a:t>应用</a:t>
            </a:r>
            <a:r>
              <a:rPr lang="en-US" altLang="zh-CN" dirty="0">
                <a:solidFill>
                  <a:schemeClr val="hlink"/>
                </a:solidFill>
                <a:latin typeface="黑体" pitchFamily="2" charset="-122"/>
                <a:ea typeface="黑体" pitchFamily="2" charset="-122"/>
              </a:rPr>
              <a:t>6</a:t>
            </a:r>
            <a:r>
              <a:rPr lang="zh-CN" altLang="en-US" dirty="0">
                <a:solidFill>
                  <a:schemeClr val="hlink"/>
                </a:solidFill>
                <a:latin typeface="黑体" pitchFamily="2" charset="-122"/>
                <a:ea typeface="黑体" pitchFamily="2" charset="-122"/>
              </a:rPr>
              <a:t>：文化艺术</a:t>
            </a:r>
          </a:p>
          <a:p>
            <a:pPr>
              <a:lnSpc>
                <a:spcPct val="150000"/>
              </a:lnSpc>
            </a:pPr>
            <a:r>
              <a:rPr lang="zh-CN" altLang="en-US" sz="2400" dirty="0">
                <a:ea typeface="黑体" pitchFamily="2" charset="-122"/>
              </a:rPr>
              <a:t>电视画面的数字编辑</a:t>
            </a:r>
          </a:p>
          <a:p>
            <a:pPr>
              <a:lnSpc>
                <a:spcPct val="150000"/>
              </a:lnSpc>
            </a:pPr>
            <a:r>
              <a:rPr lang="zh-CN" altLang="en-US" sz="2400" dirty="0">
                <a:ea typeface="黑体" pitchFamily="2" charset="-122"/>
              </a:rPr>
              <a:t>动画制作</a:t>
            </a:r>
          </a:p>
          <a:p>
            <a:pPr>
              <a:lnSpc>
                <a:spcPct val="150000"/>
              </a:lnSpc>
            </a:pPr>
            <a:r>
              <a:rPr lang="zh-CN" altLang="en-US" sz="2400" dirty="0">
                <a:ea typeface="黑体" pitchFamily="2" charset="-122"/>
              </a:rPr>
              <a:t>游戏</a:t>
            </a:r>
          </a:p>
          <a:p>
            <a:pPr>
              <a:lnSpc>
                <a:spcPct val="150000"/>
              </a:lnSpc>
            </a:pPr>
            <a:r>
              <a:rPr lang="zh-CN" altLang="en-US" sz="2400" dirty="0">
                <a:ea typeface="黑体" pitchFamily="2" charset="-122"/>
              </a:rPr>
              <a:t>纺织工艺品设计</a:t>
            </a:r>
          </a:p>
          <a:p>
            <a:pPr>
              <a:lnSpc>
                <a:spcPct val="150000"/>
              </a:lnSpc>
            </a:pPr>
            <a:r>
              <a:rPr lang="zh-CN" altLang="en-US" sz="2400" dirty="0">
                <a:ea typeface="黑体" pitchFamily="2" charset="-122"/>
              </a:rPr>
              <a:t>发型设计</a:t>
            </a:r>
          </a:p>
          <a:p>
            <a:pPr>
              <a:lnSpc>
                <a:spcPct val="150000"/>
              </a:lnSpc>
            </a:pPr>
            <a:r>
              <a:rPr lang="zh-CN" altLang="en-US" sz="2400" dirty="0">
                <a:ea typeface="黑体" pitchFamily="2" charset="-122"/>
              </a:rPr>
              <a:t>文物资料图片的修复</a:t>
            </a:r>
          </a:p>
          <a:p>
            <a:pPr>
              <a:lnSpc>
                <a:spcPct val="90000"/>
              </a:lnSpc>
              <a:buFont typeface="Wingdings" pitchFamily="2" charset="2"/>
              <a:buNone/>
            </a:pPr>
            <a:r>
              <a:rPr lang="en-US" altLang="zh-CN" sz="2400" dirty="0"/>
              <a:t>……</a:t>
            </a:r>
          </a:p>
          <a:p>
            <a:pPr>
              <a:lnSpc>
                <a:spcPct val="90000"/>
              </a:lnSpc>
            </a:pPr>
            <a:endParaRPr lang="en-US" altLang="zh-CN" sz="2400" dirty="0"/>
          </a:p>
        </p:txBody>
      </p:sp>
      <p:sp>
        <p:nvSpPr>
          <p:cNvPr id="5" name="Rectangle 2"/>
          <p:cNvSpPr txBox="1">
            <a:spLocks noChangeArrowheads="1"/>
          </p:cNvSpPr>
          <p:nvPr/>
        </p:nvSpPr>
        <p:spPr>
          <a:xfrm>
            <a:off x="179512" y="228600"/>
            <a:ext cx="8712968"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五、数字图像处理的应用</a:t>
            </a: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802454901"/>
      </p:ext>
    </p:extLst>
  </p:cSld>
  <p:clrMapOvr>
    <a:masterClrMapping/>
  </p:clrMapOvr>
  <p:transition>
    <p:blinds dir="vert"/>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3"/>
          <p:cNvSpPr>
            <a:spLocks noGrp="1" noChangeArrowheads="1"/>
          </p:cNvSpPr>
          <p:nvPr>
            <p:ph type="body" idx="1"/>
          </p:nvPr>
        </p:nvSpPr>
        <p:spPr>
          <a:xfrm>
            <a:off x="827088" y="2060575"/>
            <a:ext cx="7772400" cy="4114800"/>
          </a:xfrm>
        </p:spPr>
        <p:txBody>
          <a:bodyPr/>
          <a:lstStyle/>
          <a:p>
            <a:pPr>
              <a:lnSpc>
                <a:spcPct val="150000"/>
              </a:lnSpc>
            </a:pPr>
            <a:r>
              <a:rPr lang="zh-CN" altLang="en-US" dirty="0">
                <a:solidFill>
                  <a:schemeClr val="hlink"/>
                </a:solidFill>
                <a:latin typeface="黑体" pitchFamily="2" charset="-122"/>
                <a:ea typeface="黑体" pitchFamily="2" charset="-122"/>
              </a:rPr>
              <a:t>应用</a:t>
            </a:r>
            <a:r>
              <a:rPr lang="en-US" altLang="zh-CN" dirty="0">
                <a:solidFill>
                  <a:schemeClr val="hlink"/>
                </a:solidFill>
                <a:latin typeface="黑体" pitchFamily="2" charset="-122"/>
                <a:ea typeface="黑体" pitchFamily="2" charset="-122"/>
              </a:rPr>
              <a:t>7:</a:t>
            </a:r>
            <a:r>
              <a:rPr lang="zh-CN" altLang="en-US" dirty="0">
                <a:solidFill>
                  <a:schemeClr val="hlink"/>
                </a:solidFill>
                <a:latin typeface="黑体" pitchFamily="2" charset="-122"/>
                <a:ea typeface="黑体" pitchFamily="2" charset="-122"/>
              </a:rPr>
              <a:t>天气预报</a:t>
            </a:r>
            <a:endParaRPr lang="zh-CN" altLang="en-US" dirty="0"/>
          </a:p>
          <a:p>
            <a:pPr>
              <a:lnSpc>
                <a:spcPct val="150000"/>
              </a:lnSpc>
              <a:buFont typeface="Wingdings" pitchFamily="2" charset="2"/>
              <a:buNone/>
            </a:pPr>
            <a:r>
              <a:rPr lang="zh-CN" altLang="en-US" sz="2400" dirty="0">
                <a:ea typeface="黑体" pitchFamily="2" charset="-122"/>
              </a:rPr>
              <a:t>      天气云图测绘、传输，气象卫星云图的处理和识别等。</a:t>
            </a:r>
          </a:p>
          <a:p>
            <a:pPr>
              <a:lnSpc>
                <a:spcPct val="150000"/>
              </a:lnSpc>
            </a:pPr>
            <a:r>
              <a:rPr lang="zh-CN" altLang="en-US" dirty="0">
                <a:solidFill>
                  <a:schemeClr val="hlink"/>
                </a:solidFill>
                <a:latin typeface="黑体" pitchFamily="2" charset="-122"/>
                <a:ea typeface="黑体" pitchFamily="2" charset="-122"/>
              </a:rPr>
              <a:t>应用</a:t>
            </a:r>
            <a:r>
              <a:rPr lang="en-US" altLang="zh-CN" dirty="0">
                <a:solidFill>
                  <a:schemeClr val="hlink"/>
                </a:solidFill>
                <a:latin typeface="黑体" pitchFamily="2" charset="-122"/>
                <a:ea typeface="黑体" pitchFamily="2" charset="-122"/>
              </a:rPr>
              <a:t>8:</a:t>
            </a:r>
            <a:r>
              <a:rPr lang="zh-CN" altLang="en-US" dirty="0">
                <a:solidFill>
                  <a:schemeClr val="hlink"/>
                </a:solidFill>
                <a:ea typeface="黑体" pitchFamily="2" charset="-122"/>
              </a:rPr>
              <a:t>考古</a:t>
            </a:r>
          </a:p>
          <a:p>
            <a:pPr>
              <a:lnSpc>
                <a:spcPct val="150000"/>
              </a:lnSpc>
              <a:buFont typeface="Wingdings" pitchFamily="2" charset="2"/>
              <a:buNone/>
            </a:pPr>
            <a:r>
              <a:rPr lang="zh-CN" altLang="en-US" dirty="0">
                <a:solidFill>
                  <a:schemeClr val="hlink"/>
                </a:solidFill>
                <a:ea typeface="黑体" pitchFamily="2" charset="-122"/>
              </a:rPr>
              <a:t>     </a:t>
            </a:r>
            <a:r>
              <a:rPr lang="zh-CN" altLang="en-US" sz="2400" dirty="0">
                <a:ea typeface="黑体" pitchFamily="2" charset="-122"/>
              </a:rPr>
              <a:t>珍贵文物图片、名画、壁画的辅助恢复。</a:t>
            </a:r>
          </a:p>
          <a:p>
            <a:endParaRPr lang="en-US" altLang="zh-CN" sz="2400" dirty="0">
              <a:solidFill>
                <a:srgbClr val="0000FF"/>
              </a:solidFill>
              <a:ea typeface="黑体" pitchFamily="2" charset="-122"/>
            </a:endParaRPr>
          </a:p>
        </p:txBody>
      </p:sp>
      <p:sp>
        <p:nvSpPr>
          <p:cNvPr id="5" name="Rectangle 2"/>
          <p:cNvSpPr txBox="1">
            <a:spLocks noChangeArrowheads="1"/>
          </p:cNvSpPr>
          <p:nvPr/>
        </p:nvSpPr>
        <p:spPr>
          <a:xfrm>
            <a:off x="179512" y="228600"/>
            <a:ext cx="8712968"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五、数字图像处理的应用</a:t>
            </a: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4156450090"/>
      </p:ext>
    </p:extLst>
  </p:cSld>
  <p:clrMapOvr>
    <a:masterClrMapping/>
  </p:clrMapOvr>
  <p:transition>
    <p:blinds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3"/>
          <p:cNvSpPr>
            <a:spLocks noGrp="1" noChangeArrowheads="1"/>
          </p:cNvSpPr>
          <p:nvPr>
            <p:ph type="body" idx="1"/>
          </p:nvPr>
        </p:nvSpPr>
        <p:spPr>
          <a:xfrm>
            <a:off x="827088" y="2060575"/>
            <a:ext cx="7772400" cy="4114800"/>
          </a:xfrm>
        </p:spPr>
        <p:txBody>
          <a:bodyPr/>
          <a:lstStyle/>
          <a:p>
            <a:r>
              <a:rPr lang="zh-CN" altLang="en-US" dirty="0">
                <a:solidFill>
                  <a:schemeClr val="hlink"/>
                </a:solidFill>
                <a:ea typeface="黑体" pitchFamily="2" charset="-122"/>
              </a:rPr>
              <a:t>新领域</a:t>
            </a:r>
            <a:r>
              <a:rPr lang="zh-CN" altLang="en-US" dirty="0"/>
              <a:t>：</a:t>
            </a:r>
          </a:p>
          <a:p>
            <a:pPr>
              <a:buFont typeface="Wingdings" pitchFamily="2" charset="2"/>
              <a:buNone/>
            </a:pPr>
            <a:r>
              <a:rPr lang="zh-CN" altLang="en-US" sz="2800" dirty="0"/>
              <a:t>   </a:t>
            </a:r>
            <a:r>
              <a:rPr lang="zh-CN" altLang="en-US" sz="2800" dirty="0">
                <a:ea typeface="黑体" pitchFamily="2" charset="-122"/>
              </a:rPr>
              <a:t>信息安全：信息隐藏与数字水印，指纹识别、</a:t>
            </a:r>
            <a:endParaRPr lang="en-US" altLang="zh-CN" sz="2800" dirty="0">
              <a:ea typeface="黑体" pitchFamily="2" charset="-122"/>
            </a:endParaRPr>
          </a:p>
          <a:p>
            <a:pPr>
              <a:buFont typeface="Wingdings" pitchFamily="2" charset="2"/>
              <a:buNone/>
            </a:pPr>
            <a:r>
              <a:rPr lang="en-US" altLang="zh-CN" sz="2800" dirty="0">
                <a:ea typeface="黑体" pitchFamily="2" charset="-122"/>
              </a:rPr>
              <a:t>                        </a:t>
            </a:r>
            <a:r>
              <a:rPr lang="zh-CN" altLang="en-US" sz="2800" dirty="0">
                <a:ea typeface="黑体" pitchFamily="2" charset="-122"/>
              </a:rPr>
              <a:t>虹膜识别和面部识别等；</a:t>
            </a:r>
          </a:p>
          <a:p>
            <a:pPr>
              <a:buFont typeface="Wingdings" pitchFamily="2" charset="2"/>
              <a:buNone/>
            </a:pPr>
            <a:r>
              <a:rPr lang="zh-CN" altLang="en-US" sz="2800" dirty="0">
                <a:ea typeface="黑体" pitchFamily="2" charset="-122"/>
              </a:rPr>
              <a:t>   图像检索：基于内容的图像检测、识别与检索；</a:t>
            </a:r>
          </a:p>
          <a:p>
            <a:pPr>
              <a:buFont typeface="Wingdings" pitchFamily="2" charset="2"/>
              <a:buNone/>
            </a:pPr>
            <a:r>
              <a:rPr lang="zh-CN" altLang="en-US" sz="2800" dirty="0">
                <a:ea typeface="黑体" pitchFamily="2" charset="-122"/>
              </a:rPr>
              <a:t>   体育运动：运动员动作的分析、评测及优化设            </a:t>
            </a:r>
          </a:p>
          <a:p>
            <a:pPr>
              <a:buFont typeface="Wingdings" pitchFamily="2" charset="2"/>
              <a:buNone/>
            </a:pPr>
            <a:r>
              <a:rPr lang="zh-CN" altLang="en-US" sz="2800" dirty="0">
                <a:ea typeface="黑体" pitchFamily="2" charset="-122"/>
              </a:rPr>
              <a:t>                        计。</a:t>
            </a:r>
          </a:p>
        </p:txBody>
      </p:sp>
      <p:sp>
        <p:nvSpPr>
          <p:cNvPr id="5" name="Rectangle 2"/>
          <p:cNvSpPr txBox="1">
            <a:spLocks noChangeArrowheads="1"/>
          </p:cNvSpPr>
          <p:nvPr/>
        </p:nvSpPr>
        <p:spPr>
          <a:xfrm>
            <a:off x="179512" y="228600"/>
            <a:ext cx="8712968"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五、数字图像处理的应用</a:t>
            </a: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3488057901"/>
      </p:ext>
    </p:extLst>
  </p:cSld>
  <p:clrMapOvr>
    <a:masterClrMapping/>
  </p:clrMapOvr>
  <p:transition>
    <p:blinds dir="vert"/>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9" name="Rectangle 3"/>
          <p:cNvSpPr>
            <a:spLocks noGrp="1" noChangeArrowheads="1"/>
          </p:cNvSpPr>
          <p:nvPr>
            <p:ph type="body" idx="1"/>
          </p:nvPr>
        </p:nvSpPr>
        <p:spPr>
          <a:xfrm>
            <a:off x="755650" y="1196752"/>
            <a:ext cx="7772400" cy="1079822"/>
          </a:xfrm>
        </p:spPr>
        <p:txBody>
          <a:bodyPr/>
          <a:lstStyle/>
          <a:p>
            <a:r>
              <a:rPr lang="zh-CN" altLang="en-US" sz="3200" dirty="0">
                <a:solidFill>
                  <a:schemeClr val="hlink"/>
                </a:solidFill>
                <a:ea typeface="黑体" pitchFamily="2" charset="-122"/>
              </a:rPr>
              <a:t>应用示例</a:t>
            </a:r>
            <a:endParaRPr lang="zh-CN" altLang="en-US" sz="3200" b="1" dirty="0">
              <a:solidFill>
                <a:schemeClr val="hlink"/>
              </a:solidFill>
              <a:latin typeface="黑体" pitchFamily="2" charset="-122"/>
              <a:ea typeface="黑体" pitchFamily="2" charset="-122"/>
            </a:endParaRPr>
          </a:p>
          <a:p>
            <a:r>
              <a:rPr lang="zh-CN" altLang="en-US" sz="3000" b="1" dirty="0">
                <a:latin typeface="黑体" pitchFamily="2" charset="-122"/>
                <a:ea typeface="黑体" pitchFamily="2" charset="-122"/>
              </a:rPr>
              <a:t>货车安全状态自动识别系统</a:t>
            </a:r>
            <a:endParaRPr lang="en-US" altLang="zh-CN" sz="3000" b="1" dirty="0">
              <a:latin typeface="黑体" pitchFamily="2" charset="-122"/>
              <a:ea typeface="黑体" pitchFamily="2" charset="-122"/>
            </a:endParaRPr>
          </a:p>
        </p:txBody>
      </p:sp>
      <p:sp>
        <p:nvSpPr>
          <p:cNvPr id="91140" name="Rectangle 4"/>
          <p:cNvSpPr>
            <a:spLocks noChangeArrowheads="1"/>
          </p:cNvSpPr>
          <p:nvPr/>
        </p:nvSpPr>
        <p:spPr bwMode="auto">
          <a:xfrm>
            <a:off x="467544" y="2276574"/>
            <a:ext cx="8136954" cy="14241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spAutoFit/>
          </a:bodyPr>
          <a:lstStyle/>
          <a:p>
            <a:pPr>
              <a:lnSpc>
                <a:spcPct val="90000"/>
              </a:lnSpc>
              <a:spcBef>
                <a:spcPct val="50000"/>
              </a:spcBef>
              <a:buClr>
                <a:schemeClr val="accent2"/>
              </a:buClr>
              <a:buFont typeface="Wingdings" pitchFamily="2" charset="2"/>
              <a:buNone/>
            </a:pPr>
            <a:r>
              <a:rPr lang="zh-CN" altLang="en-US" sz="3200" dirty="0">
                <a:latin typeface="黑体" pitchFamily="2" charset="-122"/>
                <a:ea typeface="黑体" pitchFamily="2" charset="-122"/>
              </a:rPr>
              <a:t>系统概况：对开过来的一列货车，判别是否挂有棚车，如果有，棚车的车门是否关闭并上锁（铅封）</a:t>
            </a:r>
            <a:endParaRPr lang="zh-CN" altLang="en-US" sz="3200" u="sng" dirty="0">
              <a:latin typeface="黑体" pitchFamily="2" charset="-122"/>
              <a:ea typeface="黑体" pitchFamily="2" charset="-122"/>
            </a:endParaRPr>
          </a:p>
        </p:txBody>
      </p:sp>
      <p:sp>
        <p:nvSpPr>
          <p:cNvPr id="6" name="Rectangle 2"/>
          <p:cNvSpPr txBox="1">
            <a:spLocks noChangeArrowheads="1"/>
          </p:cNvSpPr>
          <p:nvPr/>
        </p:nvSpPr>
        <p:spPr>
          <a:xfrm>
            <a:off x="179512" y="228600"/>
            <a:ext cx="8712968"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五、数字图像处理的应用</a:t>
            </a:r>
            <a:endParaRPr lang="zh-CN" altLang="en-US" sz="4000" dirty="0">
              <a:solidFill>
                <a:srgbClr val="FF0000"/>
              </a:solidFill>
              <a:latin typeface="黑体" pitchFamily="2" charset="-122"/>
              <a:ea typeface="黑体" pitchFamily="2" charset="-122"/>
            </a:endParaRPr>
          </a:p>
        </p:txBody>
      </p:sp>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4481" y="3717032"/>
            <a:ext cx="5831855" cy="2869111"/>
          </a:xfrm>
          <a:prstGeom prst="rect">
            <a:avLst/>
          </a:prstGeom>
          <a:noFill/>
          <a:extLst>
            <a:ext uri="{909E8E84-426E-40DD-AFC4-6F175D3DCCD1}">
              <a14:hiddenFill xmlns:a14="http://schemas.microsoft.com/office/drawing/2010/main">
                <a:solidFill>
                  <a:srgbClr val="FFFFFF"/>
                </a:solidFill>
              </a14:hiddenFill>
            </a:ext>
          </a:extLst>
        </p:spPr>
      </p:pic>
      <p:sp>
        <p:nvSpPr>
          <p:cNvPr id="8" name="Text Box 6"/>
          <p:cNvSpPr txBox="1">
            <a:spLocks noChangeArrowheads="1"/>
          </p:cNvSpPr>
          <p:nvPr/>
        </p:nvSpPr>
        <p:spPr bwMode="auto">
          <a:xfrm>
            <a:off x="971550" y="6135687"/>
            <a:ext cx="7416874" cy="46166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2400" b="1" dirty="0">
                <a:latin typeface="Tahoma" pitchFamily="34" charset="0"/>
                <a:ea typeface="黑体" pitchFamily="2" charset="-122"/>
              </a:rPr>
              <a:t>目标：当目标经过检测点时可实时检测其装载状态</a:t>
            </a:r>
            <a:endParaRPr kumimoji="1" lang="zh-CN" altLang="en-US" sz="2400" u="sng" dirty="0">
              <a:latin typeface="Tahoma" pitchFamily="34" charset="0"/>
              <a:ea typeface="黑体" pitchFamily="2" charset="-122"/>
            </a:endParaRPr>
          </a:p>
        </p:txBody>
      </p:sp>
    </p:spTree>
    <p:extLst>
      <p:ext uri="{BB962C8B-B14F-4D97-AF65-F5344CB8AC3E}">
        <p14:creationId xmlns:p14="http://schemas.microsoft.com/office/powerpoint/2010/main" val="372238166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1140"/>
                                        </p:tgtEl>
                                        <p:attrNameLst>
                                          <p:attrName>style.visibility</p:attrName>
                                        </p:attrNameLst>
                                      </p:cBhvr>
                                      <p:to>
                                        <p:strVal val="visible"/>
                                      </p:to>
                                    </p:set>
                                    <p:anim calcmode="lin" valueType="num">
                                      <p:cBhvr additive="base">
                                        <p:cTn id="7" dur="1000" fill="hold"/>
                                        <p:tgtEl>
                                          <p:spTgt spid="91140"/>
                                        </p:tgtEl>
                                        <p:attrNameLst>
                                          <p:attrName>ppt_x</p:attrName>
                                        </p:attrNameLst>
                                      </p:cBhvr>
                                      <p:tavLst>
                                        <p:tav tm="0">
                                          <p:val>
                                            <p:strVal val="0-#ppt_w/2"/>
                                          </p:val>
                                        </p:tav>
                                        <p:tav tm="100000">
                                          <p:val>
                                            <p:strVal val="#ppt_x"/>
                                          </p:val>
                                        </p:tav>
                                      </p:tavLst>
                                    </p:anim>
                                    <p:anim calcmode="lin" valueType="num">
                                      <p:cBhvr additive="base">
                                        <p:cTn id="8" dur="1000" fill="hold"/>
                                        <p:tgtEl>
                                          <p:spTgt spid="911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3"/>
          <p:cNvSpPr>
            <a:spLocks noGrp="1" noChangeArrowheads="1"/>
          </p:cNvSpPr>
          <p:nvPr>
            <p:ph type="body" idx="1"/>
          </p:nvPr>
        </p:nvSpPr>
        <p:spPr/>
        <p:txBody>
          <a:bodyPr/>
          <a:lstStyle/>
          <a:p>
            <a:endParaRPr lang="zh-CN" altLang="zh-CN"/>
          </a:p>
        </p:txBody>
      </p:sp>
      <p:grpSp>
        <p:nvGrpSpPr>
          <p:cNvPr id="126980" name="Group 4"/>
          <p:cNvGrpSpPr>
            <a:grpSpLocks/>
          </p:cNvGrpSpPr>
          <p:nvPr/>
        </p:nvGrpSpPr>
        <p:grpSpPr bwMode="auto">
          <a:xfrm>
            <a:off x="1403350" y="1773238"/>
            <a:ext cx="6264275" cy="4338637"/>
            <a:chOff x="864" y="1152"/>
            <a:chExt cx="3408" cy="2688"/>
          </a:xfrm>
        </p:grpSpPr>
        <p:pic>
          <p:nvPicPr>
            <p:cNvPr id="126981" name="Picture 5" descr="车关"/>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 y="1152"/>
              <a:ext cx="3254" cy="1728"/>
            </a:xfrm>
            <a:prstGeom prst="rect">
              <a:avLst/>
            </a:prstGeom>
            <a:noFill/>
            <a:extLst>
              <a:ext uri="{909E8E84-426E-40DD-AFC4-6F175D3DCCD1}">
                <a14:hiddenFill xmlns:a14="http://schemas.microsoft.com/office/drawing/2010/main">
                  <a:solidFill>
                    <a:srgbClr val="FFFFFF"/>
                  </a:solidFill>
                </a14:hiddenFill>
              </a:ext>
            </a:extLst>
          </p:spPr>
        </p:pic>
        <p:pic>
          <p:nvPicPr>
            <p:cNvPr id="126982" name="Picture 6" descr="门关"/>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2880"/>
              <a:ext cx="3408" cy="960"/>
            </a:xfrm>
            <a:prstGeom prst="rect">
              <a:avLst/>
            </a:prstGeom>
            <a:noFill/>
            <a:extLst>
              <a:ext uri="{909E8E84-426E-40DD-AFC4-6F175D3DCCD1}">
                <a14:hiddenFill xmlns:a14="http://schemas.microsoft.com/office/drawing/2010/main">
                  <a:solidFill>
                    <a:srgbClr val="FFFFFF"/>
                  </a:solidFill>
                </a14:hiddenFill>
              </a:ext>
            </a:extLst>
          </p:spPr>
        </p:pic>
      </p:grpSp>
      <p:sp>
        <p:nvSpPr>
          <p:cNvPr id="126983" name="Text Box 7"/>
          <p:cNvSpPr txBox="1">
            <a:spLocks noChangeArrowheads="1"/>
          </p:cNvSpPr>
          <p:nvPr/>
        </p:nvSpPr>
        <p:spPr bwMode="auto">
          <a:xfrm>
            <a:off x="5364163" y="6308725"/>
            <a:ext cx="2133600" cy="392113"/>
          </a:xfrm>
          <a:prstGeom prst="rect">
            <a:avLst/>
          </a:prstGeom>
          <a:solidFill>
            <a:schemeClr val="bg1"/>
          </a:solidFill>
          <a:ln w="9525">
            <a:solidFill>
              <a:schemeClr val="tx1"/>
            </a:solidFill>
            <a:miter lim="800000"/>
            <a:headEnd/>
            <a:tailEnd/>
          </a:ln>
        </p:spPr>
        <p:txBody>
          <a:bodyPr/>
          <a:lstStyle/>
          <a:p>
            <a:pPr algn="just"/>
            <a:r>
              <a:rPr kumimoji="1" lang="zh-CN" altLang="en-US" sz="2000" b="1">
                <a:solidFill>
                  <a:srgbClr val="009900"/>
                </a:solidFill>
                <a:latin typeface="Times New Roman" pitchFamily="18" charset="0"/>
                <a:cs typeface="Mangal" pitchFamily="2" charset="0"/>
              </a:rPr>
              <a:t>车</a:t>
            </a:r>
            <a:r>
              <a:rPr kumimoji="1" lang="zh-CN" altLang="en-US" sz="2000" b="1">
                <a:solidFill>
                  <a:srgbClr val="009900"/>
                </a:solidFill>
                <a:latin typeface="Times New Roman" pitchFamily="18" charset="0"/>
              </a:rPr>
              <a:t>门为关闭状态</a:t>
            </a:r>
            <a:endParaRPr kumimoji="1" lang="zh-CN" altLang="en-US" sz="2000">
              <a:solidFill>
                <a:srgbClr val="009900"/>
              </a:solidFill>
              <a:latin typeface="Tahoma" pitchFamily="34" charset="0"/>
            </a:endParaRPr>
          </a:p>
        </p:txBody>
      </p:sp>
      <p:sp>
        <p:nvSpPr>
          <p:cNvPr id="2" name="标题 1"/>
          <p:cNvSpPr>
            <a:spLocks noGrp="1"/>
          </p:cNvSpPr>
          <p:nvPr>
            <p:ph type="title"/>
          </p:nvPr>
        </p:nvSpPr>
        <p:spPr/>
        <p:txBody>
          <a:bodyPr/>
          <a:lstStyle/>
          <a:p>
            <a:endParaRPr lang="zh-CN" altLang="en-US"/>
          </a:p>
        </p:txBody>
      </p:sp>
      <p:sp>
        <p:nvSpPr>
          <p:cNvPr id="9" name="Rectangle 2"/>
          <p:cNvSpPr txBox="1">
            <a:spLocks noChangeArrowheads="1"/>
          </p:cNvSpPr>
          <p:nvPr/>
        </p:nvSpPr>
        <p:spPr>
          <a:xfrm>
            <a:off x="251520" y="277813"/>
            <a:ext cx="8435280"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en-US" altLang="zh-CN" sz="4300" b="1">
                <a:latin typeface="黑体" pitchFamily="2" charset="-122"/>
                <a:ea typeface="黑体" pitchFamily="2" charset="-122"/>
              </a:rPr>
              <a:t>1.</a:t>
            </a:r>
            <a:r>
              <a:rPr lang="zh-CN" altLang="en-US" sz="4300" b="1">
                <a:latin typeface="黑体" pitchFamily="2" charset="-122"/>
                <a:ea typeface="黑体" pitchFamily="2" charset="-122"/>
              </a:rPr>
              <a:t>货车安全状态自动识别系统</a:t>
            </a:r>
            <a:endParaRPr lang="zh-CN" altLang="en-US" sz="4300" b="1" dirty="0">
              <a:latin typeface="黑体" pitchFamily="2" charset="-122"/>
              <a:ea typeface="黑体" pitchFamily="2" charset="-122"/>
            </a:endParaRPr>
          </a:p>
        </p:txBody>
      </p:sp>
    </p:spTree>
    <p:extLst>
      <p:ext uri="{BB962C8B-B14F-4D97-AF65-F5344CB8AC3E}">
        <p14:creationId xmlns:p14="http://schemas.microsoft.com/office/powerpoint/2010/main" val="747174044"/>
      </p:ext>
    </p:extLst>
  </p:cSld>
  <p:clrMapOvr>
    <a:masterClrMapping/>
  </p:clrMapOvr>
  <p:transition>
    <p:blinds dir="vert"/>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251520" y="277813"/>
            <a:ext cx="8435280" cy="1143000"/>
          </a:xfrm>
        </p:spPr>
        <p:txBody>
          <a:bodyPr/>
          <a:lstStyle/>
          <a:p>
            <a:pPr algn="ctr"/>
            <a:r>
              <a:rPr lang="en-US" altLang="zh-CN" sz="4300" b="1" dirty="0">
                <a:latin typeface="黑体" pitchFamily="2" charset="-122"/>
                <a:ea typeface="黑体" pitchFamily="2" charset="-122"/>
              </a:rPr>
              <a:t>1.</a:t>
            </a:r>
            <a:r>
              <a:rPr lang="zh-CN" altLang="en-US" sz="4300" b="1" dirty="0">
                <a:latin typeface="黑体" pitchFamily="2" charset="-122"/>
                <a:ea typeface="黑体" pitchFamily="2" charset="-122"/>
              </a:rPr>
              <a:t>货车安全状态自动识别系统</a:t>
            </a:r>
          </a:p>
        </p:txBody>
      </p:sp>
      <p:sp>
        <p:nvSpPr>
          <p:cNvPr id="128003" name="Rectangle 3"/>
          <p:cNvSpPr>
            <a:spLocks noGrp="1" noChangeArrowheads="1"/>
          </p:cNvSpPr>
          <p:nvPr>
            <p:ph type="body" idx="1"/>
          </p:nvPr>
        </p:nvSpPr>
        <p:spPr>
          <a:xfrm>
            <a:off x="900113" y="2060575"/>
            <a:ext cx="7772400" cy="4114800"/>
          </a:xfrm>
        </p:spPr>
        <p:txBody>
          <a:bodyPr/>
          <a:lstStyle/>
          <a:p>
            <a:endParaRPr lang="zh-CN" altLang="zh-CN"/>
          </a:p>
        </p:txBody>
      </p:sp>
      <p:grpSp>
        <p:nvGrpSpPr>
          <p:cNvPr id="128004" name="Group 4"/>
          <p:cNvGrpSpPr>
            <a:grpSpLocks/>
          </p:cNvGrpSpPr>
          <p:nvPr/>
        </p:nvGrpSpPr>
        <p:grpSpPr bwMode="auto">
          <a:xfrm>
            <a:off x="931813" y="1916113"/>
            <a:ext cx="7240587" cy="4027487"/>
            <a:chOff x="768" y="1200"/>
            <a:chExt cx="4128" cy="2544"/>
          </a:xfrm>
        </p:grpSpPr>
        <p:pic>
          <p:nvPicPr>
            <p:cNvPr id="128005" name="Picture 5" descr="车开"/>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2" y="1200"/>
              <a:ext cx="3782" cy="1632"/>
            </a:xfrm>
            <a:prstGeom prst="rect">
              <a:avLst/>
            </a:prstGeom>
            <a:noFill/>
            <a:extLst>
              <a:ext uri="{909E8E84-426E-40DD-AFC4-6F175D3DCCD1}">
                <a14:hiddenFill xmlns:a14="http://schemas.microsoft.com/office/drawing/2010/main">
                  <a:solidFill>
                    <a:srgbClr val="FFFFFF"/>
                  </a:solidFill>
                </a14:hiddenFill>
              </a:ext>
            </a:extLst>
          </p:spPr>
        </p:pic>
        <p:pic>
          <p:nvPicPr>
            <p:cNvPr id="128006" name="Picture 6" descr="门开"/>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 y="2784"/>
              <a:ext cx="4128" cy="960"/>
            </a:xfrm>
            <a:prstGeom prst="rect">
              <a:avLst/>
            </a:prstGeom>
            <a:noFill/>
            <a:extLst>
              <a:ext uri="{909E8E84-426E-40DD-AFC4-6F175D3DCCD1}">
                <a14:hiddenFill xmlns:a14="http://schemas.microsoft.com/office/drawing/2010/main">
                  <a:solidFill>
                    <a:srgbClr val="FFFFFF"/>
                  </a:solidFill>
                </a14:hiddenFill>
              </a:ext>
            </a:extLst>
          </p:spPr>
        </p:pic>
      </p:grpSp>
      <p:sp>
        <p:nvSpPr>
          <p:cNvPr id="128008" name="Text Box 8"/>
          <p:cNvSpPr txBox="1">
            <a:spLocks noChangeArrowheads="1"/>
          </p:cNvSpPr>
          <p:nvPr/>
        </p:nvSpPr>
        <p:spPr bwMode="auto">
          <a:xfrm>
            <a:off x="4716463" y="6308725"/>
            <a:ext cx="2133600" cy="392113"/>
          </a:xfrm>
          <a:prstGeom prst="rect">
            <a:avLst/>
          </a:prstGeom>
          <a:solidFill>
            <a:schemeClr val="bg1"/>
          </a:solidFill>
          <a:ln w="9525">
            <a:solidFill>
              <a:schemeClr val="tx1"/>
            </a:solidFill>
            <a:miter lim="800000"/>
            <a:headEnd/>
            <a:tailEnd/>
          </a:ln>
        </p:spPr>
        <p:txBody>
          <a:bodyPr/>
          <a:lstStyle/>
          <a:p>
            <a:pPr algn="just"/>
            <a:r>
              <a:rPr kumimoji="1" lang="zh-CN" altLang="en-US" sz="2000" b="1">
                <a:solidFill>
                  <a:srgbClr val="009900"/>
                </a:solidFill>
                <a:latin typeface="Times New Roman" pitchFamily="18" charset="0"/>
                <a:cs typeface="Mangal" pitchFamily="2" charset="0"/>
              </a:rPr>
              <a:t>车</a:t>
            </a:r>
            <a:r>
              <a:rPr kumimoji="1" lang="zh-CN" altLang="en-US" sz="2000" b="1">
                <a:solidFill>
                  <a:srgbClr val="009900"/>
                </a:solidFill>
                <a:latin typeface="Times New Roman" pitchFamily="18" charset="0"/>
              </a:rPr>
              <a:t>门为开启状态</a:t>
            </a:r>
            <a:endParaRPr kumimoji="1" lang="zh-CN" altLang="en-US" sz="2000">
              <a:solidFill>
                <a:srgbClr val="009900"/>
              </a:solidFill>
              <a:latin typeface="Tahoma" pitchFamily="34" charset="0"/>
            </a:endParaRPr>
          </a:p>
        </p:txBody>
      </p:sp>
      <p:sp>
        <p:nvSpPr>
          <p:cNvPr id="128009" name="AutoShape 9">
            <a:hlinkClick r:id="rId4" action="ppaction://hlinksldjump"/>
          </p:cNvPr>
          <p:cNvSpPr>
            <a:spLocks noChangeArrowheads="1"/>
          </p:cNvSpPr>
          <p:nvPr/>
        </p:nvSpPr>
        <p:spPr bwMode="auto">
          <a:xfrm>
            <a:off x="7885113" y="6165850"/>
            <a:ext cx="720725" cy="549275"/>
          </a:xfrm>
          <a:prstGeom prst="flowChartPunchedTape">
            <a:avLst/>
          </a:prstGeom>
          <a:solidFill>
            <a:schemeClr val="accent1"/>
          </a:solidFill>
          <a:ln w="9525" algn="ctr">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1732252327"/>
      </p:ext>
    </p:extLst>
  </p:cSld>
  <p:clrMapOvr>
    <a:masterClrMapping/>
  </p:clrMapOvr>
  <p:transition>
    <p:blinds dir="vert"/>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algn="ctr"/>
            <a:r>
              <a:rPr lang="en-US" altLang="zh-CN" sz="4300" b="1" dirty="0">
                <a:latin typeface="黑体" pitchFamily="2" charset="-122"/>
                <a:ea typeface="黑体" pitchFamily="2" charset="-122"/>
              </a:rPr>
              <a:t>2.</a:t>
            </a:r>
            <a:r>
              <a:rPr lang="zh-CN" altLang="en-US" sz="4300" b="1" dirty="0">
                <a:latin typeface="黑体" pitchFamily="2" charset="-122"/>
                <a:ea typeface="黑体" pitchFamily="2" charset="-122"/>
              </a:rPr>
              <a:t>二维条码身份证系统</a:t>
            </a:r>
          </a:p>
        </p:txBody>
      </p:sp>
      <p:sp>
        <p:nvSpPr>
          <p:cNvPr id="92163" name="Rectangle 3"/>
          <p:cNvSpPr>
            <a:spLocks noGrp="1" noChangeArrowheads="1"/>
          </p:cNvSpPr>
          <p:nvPr>
            <p:ph type="body" idx="1"/>
          </p:nvPr>
        </p:nvSpPr>
        <p:spPr>
          <a:xfrm>
            <a:off x="611560" y="2017713"/>
            <a:ext cx="8054975" cy="4114800"/>
          </a:xfrm>
        </p:spPr>
        <p:txBody>
          <a:bodyPr/>
          <a:lstStyle/>
          <a:p>
            <a:pPr>
              <a:buFont typeface="Wingdings" pitchFamily="2" charset="2"/>
              <a:buNone/>
            </a:pPr>
            <a:r>
              <a:rPr lang="zh-CN" altLang="en-US" b="1" dirty="0">
                <a:latin typeface="黑体" pitchFamily="2" charset="-122"/>
                <a:ea typeface="黑体" pitchFamily="2" charset="-122"/>
              </a:rPr>
              <a:t>系统概况：给身份证一种防伪的手段，要求</a:t>
            </a:r>
          </a:p>
          <a:p>
            <a:pPr>
              <a:buFont typeface="Wingdings" pitchFamily="2" charset="2"/>
              <a:buNone/>
            </a:pPr>
            <a:r>
              <a:rPr lang="zh-CN" altLang="en-US" b="1" dirty="0">
                <a:latin typeface="黑体" pitchFamily="2" charset="-122"/>
                <a:ea typeface="黑体" pitchFamily="2" charset="-122"/>
              </a:rPr>
              <a:t>伪造困难，识别可靠。还有一点就是实现方</a:t>
            </a:r>
          </a:p>
          <a:p>
            <a:pPr>
              <a:buFont typeface="Wingdings" pitchFamily="2" charset="2"/>
              <a:buNone/>
            </a:pPr>
            <a:r>
              <a:rPr lang="zh-CN" altLang="en-US" b="1" dirty="0">
                <a:latin typeface="黑体" pitchFamily="2" charset="-122"/>
                <a:ea typeface="黑体" pitchFamily="2" charset="-122"/>
              </a:rPr>
              <a:t>便，成本低。</a:t>
            </a:r>
          </a:p>
          <a:p>
            <a:pPr>
              <a:buFont typeface="Wingdings" pitchFamily="2" charset="2"/>
              <a:buNone/>
            </a:pPr>
            <a:r>
              <a:rPr lang="zh-CN" altLang="en-US" b="1" dirty="0">
                <a:latin typeface="黑体" pitchFamily="2" charset="-122"/>
                <a:ea typeface="黑体" pitchFamily="2" charset="-122"/>
              </a:rPr>
              <a:t>  </a:t>
            </a:r>
          </a:p>
          <a:p>
            <a:pPr>
              <a:buFont typeface="Wingdings" pitchFamily="2" charset="2"/>
              <a:buNone/>
            </a:pPr>
            <a:r>
              <a:rPr lang="zh-CN" altLang="en-US" sz="2800" b="1" dirty="0">
                <a:latin typeface="黑体" pitchFamily="2" charset="-122"/>
                <a:ea typeface="黑体" pitchFamily="2" charset="-122"/>
              </a:rPr>
              <a:t>主要技术：</a:t>
            </a:r>
          </a:p>
          <a:p>
            <a:pPr>
              <a:buFont typeface="Wingdings" pitchFamily="2" charset="2"/>
              <a:buNone/>
            </a:pPr>
            <a:r>
              <a:rPr lang="zh-CN" altLang="en-US" sz="2800" b="1" dirty="0">
                <a:latin typeface="黑体" pitchFamily="2" charset="-122"/>
                <a:ea typeface="黑体" pitchFamily="2" charset="-122"/>
              </a:rPr>
              <a:t>      二维条码的编码与解码</a:t>
            </a:r>
          </a:p>
          <a:p>
            <a:pPr>
              <a:buFont typeface="Wingdings" pitchFamily="2" charset="2"/>
              <a:buNone/>
            </a:pPr>
            <a:r>
              <a:rPr lang="zh-CN" altLang="en-US" sz="2800" b="1" dirty="0">
                <a:latin typeface="黑体" pitchFamily="2" charset="-122"/>
                <a:ea typeface="黑体" pitchFamily="2" charset="-122"/>
              </a:rPr>
              <a:t>      图像压缩，图像识别</a:t>
            </a:r>
          </a:p>
        </p:txBody>
      </p:sp>
    </p:spTree>
    <p:extLst>
      <p:ext uri="{BB962C8B-B14F-4D97-AF65-F5344CB8AC3E}">
        <p14:creationId xmlns:p14="http://schemas.microsoft.com/office/powerpoint/2010/main" val="922676180"/>
      </p:ext>
    </p:extLst>
  </p:cSld>
  <p:clrMapOvr>
    <a:masterClrMapping/>
  </p:clrMapOvr>
  <p:transition>
    <p:blinds dir="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9" name="Rectangle 3"/>
          <p:cNvSpPr>
            <a:spLocks noGrp="1" noChangeArrowheads="1"/>
          </p:cNvSpPr>
          <p:nvPr>
            <p:ph type="body" idx="1"/>
          </p:nvPr>
        </p:nvSpPr>
        <p:spPr>
          <a:xfrm>
            <a:off x="684213" y="1989138"/>
            <a:ext cx="7772400" cy="3096046"/>
          </a:xfrm>
        </p:spPr>
        <p:txBody>
          <a:bodyPr/>
          <a:lstStyle/>
          <a:p>
            <a:pPr>
              <a:lnSpc>
                <a:spcPct val="150000"/>
              </a:lnSpc>
            </a:pPr>
            <a:r>
              <a:rPr lang="zh-CN" altLang="en-US" sz="2400" dirty="0">
                <a:solidFill>
                  <a:srgbClr val="00B0F0"/>
                </a:solidFill>
                <a:ea typeface="黑体" pitchFamily="2" charset="-122"/>
              </a:rPr>
              <a:t>第一部分</a:t>
            </a:r>
            <a:r>
              <a:rPr lang="zh-CN" altLang="en-US" sz="2400" dirty="0">
                <a:ea typeface="黑体" pitchFamily="2" charset="-122"/>
              </a:rPr>
              <a:t>介绍数字图像处理基础知识、基本概念。</a:t>
            </a:r>
          </a:p>
          <a:p>
            <a:pPr>
              <a:lnSpc>
                <a:spcPct val="150000"/>
              </a:lnSpc>
            </a:pPr>
            <a:r>
              <a:rPr lang="zh-CN" altLang="en-US" sz="2400" dirty="0">
                <a:solidFill>
                  <a:srgbClr val="00B0F0"/>
                </a:solidFill>
                <a:ea typeface="黑体" pitchFamily="2" charset="-122"/>
              </a:rPr>
              <a:t>第二部分</a:t>
            </a:r>
            <a:r>
              <a:rPr lang="zh-CN" altLang="en-US" sz="2400" dirty="0">
                <a:ea typeface="黑体" pitchFamily="2" charset="-122"/>
              </a:rPr>
              <a:t>介绍基本的处理技术，图像增强，几何变换、噪声抑制、锐化处理。</a:t>
            </a:r>
          </a:p>
          <a:p>
            <a:pPr>
              <a:lnSpc>
                <a:spcPct val="150000"/>
              </a:lnSpc>
            </a:pPr>
            <a:r>
              <a:rPr lang="zh-CN" altLang="en-US" sz="2400" dirty="0">
                <a:solidFill>
                  <a:srgbClr val="00B0F0"/>
                </a:solidFill>
                <a:ea typeface="黑体" pitchFamily="2" charset="-122"/>
              </a:rPr>
              <a:t>第三部分</a:t>
            </a:r>
            <a:r>
              <a:rPr lang="zh-CN" altLang="en-US" sz="2400" dirty="0">
                <a:ea typeface="黑体" pitchFamily="2" charset="-122"/>
              </a:rPr>
              <a:t>介绍图像识别的初步知识，图像分割，二值图像处理、图像变换等等。</a:t>
            </a:r>
          </a:p>
        </p:txBody>
      </p:sp>
      <p:sp>
        <p:nvSpPr>
          <p:cNvPr id="4" name="Rectangle 2"/>
          <p:cNvSpPr>
            <a:spLocks noGrp="1" noChangeArrowheads="1"/>
          </p:cNvSpPr>
          <p:nvPr>
            <p:ph type="title"/>
          </p:nvPr>
        </p:nvSpPr>
        <p:spPr>
          <a:xfrm>
            <a:off x="683568" y="485800"/>
            <a:ext cx="7772400" cy="1143000"/>
          </a:xfrm>
        </p:spPr>
        <p:txBody>
          <a:bodyPr/>
          <a:lstStyle/>
          <a:p>
            <a:pPr algn="ctr"/>
            <a:r>
              <a:rPr lang="zh-CN" altLang="en-US" b="1" dirty="0">
                <a:ea typeface="黑体" pitchFamily="2" charset="-122"/>
              </a:rPr>
              <a:t>主要内容</a:t>
            </a:r>
          </a:p>
        </p:txBody>
      </p:sp>
    </p:spTree>
    <p:extLst>
      <p:ext uri="{BB962C8B-B14F-4D97-AF65-F5344CB8AC3E}">
        <p14:creationId xmlns:p14="http://schemas.microsoft.com/office/powerpoint/2010/main" val="314930800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algn="ctr"/>
            <a:r>
              <a:rPr lang="en-US" altLang="zh-CN" sz="4300" b="1" dirty="0">
                <a:latin typeface="黑体" pitchFamily="2" charset="-122"/>
                <a:ea typeface="黑体" pitchFamily="2" charset="-122"/>
              </a:rPr>
              <a:t>3.</a:t>
            </a:r>
            <a:r>
              <a:rPr lang="zh-CN" altLang="en-US" sz="4300" b="1" dirty="0">
                <a:latin typeface="黑体" pitchFamily="2" charset="-122"/>
                <a:ea typeface="黑体" pitchFamily="2" charset="-122"/>
              </a:rPr>
              <a:t>视频跟踪系统</a:t>
            </a:r>
          </a:p>
        </p:txBody>
      </p:sp>
      <p:sp>
        <p:nvSpPr>
          <p:cNvPr id="93187" name="Rectangle 3"/>
          <p:cNvSpPr>
            <a:spLocks noGrp="1" noChangeArrowheads="1"/>
          </p:cNvSpPr>
          <p:nvPr>
            <p:ph type="body" idx="1"/>
          </p:nvPr>
        </p:nvSpPr>
        <p:spPr/>
        <p:txBody>
          <a:bodyPr/>
          <a:lstStyle/>
          <a:p>
            <a:pPr>
              <a:buFont typeface="Wingdings" pitchFamily="2" charset="2"/>
              <a:buNone/>
            </a:pPr>
            <a:r>
              <a:rPr lang="zh-CN" altLang="en-US">
                <a:latin typeface="黑体" pitchFamily="2" charset="-122"/>
                <a:ea typeface="黑体" pitchFamily="2" charset="-122"/>
              </a:rPr>
              <a:t>目标的跟踪</a:t>
            </a:r>
          </a:p>
          <a:p>
            <a:pPr>
              <a:buFont typeface="Wingdings" pitchFamily="2" charset="2"/>
              <a:buNone/>
            </a:pPr>
            <a:r>
              <a:rPr lang="zh-CN" altLang="en-US">
                <a:latin typeface="黑体" pitchFamily="2" charset="-122"/>
                <a:ea typeface="黑体" pitchFamily="2" charset="-122"/>
              </a:rPr>
              <a:t>    要求对所判定的目标可以进行快速的</a:t>
            </a:r>
          </a:p>
          <a:p>
            <a:pPr>
              <a:buFont typeface="Wingdings" pitchFamily="2" charset="2"/>
              <a:buNone/>
            </a:pPr>
            <a:r>
              <a:rPr lang="zh-CN" altLang="en-US">
                <a:latin typeface="黑体" pitchFamily="2" charset="-122"/>
                <a:ea typeface="黑体" pitchFamily="2" charset="-122"/>
              </a:rPr>
              <a:t>跟踪，要求镜头随目标的移动而跟踪移动</a:t>
            </a:r>
          </a:p>
          <a:p>
            <a:pPr>
              <a:buFont typeface="Wingdings" pitchFamily="2" charset="2"/>
              <a:buNone/>
            </a:pPr>
            <a:r>
              <a:rPr lang="zh-CN" altLang="en-US">
                <a:latin typeface="黑体" pitchFamily="2" charset="-122"/>
                <a:ea typeface="黑体" pitchFamily="2" charset="-122"/>
              </a:rPr>
              <a:t>。在目标特征发生变化时，仍旧可以锁定</a:t>
            </a:r>
          </a:p>
          <a:p>
            <a:pPr>
              <a:buFont typeface="Wingdings" pitchFamily="2" charset="2"/>
              <a:buNone/>
            </a:pPr>
            <a:r>
              <a:rPr lang="zh-CN" altLang="en-US">
                <a:latin typeface="黑体" pitchFamily="2" charset="-122"/>
                <a:ea typeface="黑体" pitchFamily="2" charset="-122"/>
              </a:rPr>
              <a:t>目标。 </a:t>
            </a:r>
          </a:p>
          <a:p>
            <a:endParaRPr lang="en-US" altLang="zh-CN"/>
          </a:p>
        </p:txBody>
      </p:sp>
    </p:spTree>
    <p:extLst>
      <p:ext uri="{BB962C8B-B14F-4D97-AF65-F5344CB8AC3E}">
        <p14:creationId xmlns:p14="http://schemas.microsoft.com/office/powerpoint/2010/main" val="3732086140"/>
      </p:ext>
    </p:extLst>
  </p:cSld>
  <p:clrMapOvr>
    <a:masterClrMapping/>
  </p:clrMapOvr>
  <p:transition>
    <p:blinds dir="vert"/>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323528" y="277813"/>
            <a:ext cx="8363272" cy="1143000"/>
          </a:xfrm>
        </p:spPr>
        <p:txBody>
          <a:bodyPr/>
          <a:lstStyle/>
          <a:p>
            <a:pPr algn="ctr"/>
            <a:r>
              <a:rPr lang="en-US" altLang="zh-CN" sz="4300" b="1" dirty="0">
                <a:latin typeface="黑体" pitchFamily="2" charset="-122"/>
                <a:ea typeface="黑体" pitchFamily="2" charset="-122"/>
              </a:rPr>
              <a:t>4.</a:t>
            </a:r>
            <a:r>
              <a:rPr lang="zh-CN" altLang="en-US" sz="4300" b="1" dirty="0">
                <a:latin typeface="黑体" pitchFamily="2" charset="-122"/>
                <a:ea typeface="黑体" pitchFamily="2" charset="-122"/>
              </a:rPr>
              <a:t>弱可视环境下的图像清晰化</a:t>
            </a:r>
          </a:p>
        </p:txBody>
      </p:sp>
      <p:sp>
        <p:nvSpPr>
          <p:cNvPr id="94211" name="Rectangle 3"/>
          <p:cNvSpPr>
            <a:spLocks noGrp="1" noChangeArrowheads="1"/>
          </p:cNvSpPr>
          <p:nvPr>
            <p:ph type="body" idx="1"/>
          </p:nvPr>
        </p:nvSpPr>
        <p:spPr/>
        <p:txBody>
          <a:bodyPr/>
          <a:lstStyle/>
          <a:p>
            <a:r>
              <a:rPr lang="zh-CN" altLang="en-US" b="1" dirty="0">
                <a:latin typeface="黑体" pitchFamily="2" charset="-122"/>
                <a:ea typeface="黑体" pitchFamily="2" charset="-122"/>
              </a:rPr>
              <a:t>该项技术是为了解决对在很微弱的情况下获取的图像进行处理，获得现场的某些细节信息。</a:t>
            </a:r>
          </a:p>
        </p:txBody>
      </p:sp>
    </p:spTree>
    <p:extLst>
      <p:ext uri="{BB962C8B-B14F-4D97-AF65-F5344CB8AC3E}">
        <p14:creationId xmlns:p14="http://schemas.microsoft.com/office/powerpoint/2010/main" val="847003611"/>
      </p:ext>
    </p:extLst>
  </p:cSld>
  <p:clrMapOvr>
    <a:masterClrMapping/>
  </p:clrMapOvr>
  <p:transition>
    <p:blinds dir="vert"/>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xfrm>
            <a:off x="251520" y="277813"/>
            <a:ext cx="8435280" cy="1143000"/>
          </a:xfrm>
        </p:spPr>
        <p:txBody>
          <a:bodyPr/>
          <a:lstStyle/>
          <a:p>
            <a:pPr algn="ctr"/>
            <a:r>
              <a:rPr lang="zh-CN" altLang="en-US" sz="4300" b="1" dirty="0">
                <a:latin typeface="黑体" pitchFamily="2" charset="-122"/>
                <a:ea typeface="黑体" pitchFamily="2" charset="-122"/>
              </a:rPr>
              <a:t>大雾天气下的图像清晰化</a:t>
            </a:r>
          </a:p>
        </p:txBody>
      </p:sp>
      <p:grpSp>
        <p:nvGrpSpPr>
          <p:cNvPr id="95236" name="Group 4"/>
          <p:cNvGrpSpPr>
            <a:grpSpLocks/>
          </p:cNvGrpSpPr>
          <p:nvPr/>
        </p:nvGrpSpPr>
        <p:grpSpPr bwMode="auto">
          <a:xfrm>
            <a:off x="827088" y="2205038"/>
            <a:ext cx="7632700" cy="3384550"/>
            <a:chOff x="521" y="1389"/>
            <a:chExt cx="4655" cy="1813"/>
          </a:xfrm>
        </p:grpSpPr>
        <p:pic>
          <p:nvPicPr>
            <p:cNvPr id="95237" name="Picture 5" descr="DSCN00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 y="1389"/>
              <a:ext cx="2296" cy="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238" name="Picture 6" descr="DSCN0020-80-60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1389"/>
              <a:ext cx="2296" cy="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817640150"/>
      </p:ext>
    </p:extLst>
  </p:cSld>
  <p:clrMapOvr>
    <a:masterClrMapping/>
  </p:clrMapOvr>
  <p:transition>
    <p:blinds dir="vert"/>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a:xfrm>
            <a:off x="251520" y="277813"/>
            <a:ext cx="8435280" cy="1143000"/>
          </a:xfrm>
        </p:spPr>
        <p:txBody>
          <a:bodyPr/>
          <a:lstStyle/>
          <a:p>
            <a:pPr algn="ctr"/>
            <a:r>
              <a:rPr lang="en-US" altLang="zh-CN" sz="4300" b="1" dirty="0">
                <a:latin typeface="黑体" pitchFamily="2" charset="-122"/>
                <a:ea typeface="黑体" pitchFamily="2" charset="-122"/>
              </a:rPr>
              <a:t>5. </a:t>
            </a:r>
            <a:r>
              <a:rPr lang="zh-CN" altLang="en-US" sz="4300" b="1" dirty="0">
                <a:latin typeface="黑体" pitchFamily="2" charset="-122"/>
                <a:ea typeface="黑体" pitchFamily="2" charset="-122"/>
              </a:rPr>
              <a:t>三维彩色</a:t>
            </a:r>
            <a:r>
              <a:rPr lang="en-US" altLang="zh-CN" sz="4300" b="1" dirty="0">
                <a:latin typeface="黑体" pitchFamily="2" charset="-122"/>
                <a:ea typeface="黑体" pitchFamily="2" charset="-122"/>
              </a:rPr>
              <a:t>CT</a:t>
            </a:r>
            <a:r>
              <a:rPr lang="zh-CN" altLang="en-US" sz="4300" b="1" dirty="0">
                <a:latin typeface="黑体" pitchFamily="2" charset="-122"/>
                <a:ea typeface="黑体" pitchFamily="2" charset="-122"/>
              </a:rPr>
              <a:t>技术</a:t>
            </a:r>
          </a:p>
        </p:txBody>
      </p:sp>
      <p:sp>
        <p:nvSpPr>
          <p:cNvPr id="96259" name="Rectangle 3"/>
          <p:cNvSpPr>
            <a:spLocks noGrp="1" noChangeArrowheads="1"/>
          </p:cNvSpPr>
          <p:nvPr>
            <p:ph type="body" idx="1"/>
          </p:nvPr>
        </p:nvSpPr>
        <p:spPr/>
        <p:txBody>
          <a:bodyPr/>
          <a:lstStyle/>
          <a:p>
            <a:r>
              <a:rPr lang="en-US" altLang="zh-CN" b="1"/>
              <a:t>CT</a:t>
            </a:r>
            <a:r>
              <a:rPr lang="zh-CN" altLang="en-US" b="1"/>
              <a:t>是目前使用非常广泛的医学影像技术，该技术可以很大程度地辅助医生进行科学的手段。</a:t>
            </a:r>
          </a:p>
          <a:p>
            <a:r>
              <a:rPr lang="zh-CN" altLang="en-US" b="1"/>
              <a:t>为了提高早期诊断率，影像的处理成为非常重要的课题。</a:t>
            </a:r>
          </a:p>
          <a:p>
            <a:endParaRPr lang="en-US" altLang="zh-CN"/>
          </a:p>
        </p:txBody>
      </p:sp>
    </p:spTree>
    <p:extLst>
      <p:ext uri="{BB962C8B-B14F-4D97-AF65-F5344CB8AC3E}">
        <p14:creationId xmlns:p14="http://schemas.microsoft.com/office/powerpoint/2010/main" val="1935404304"/>
      </p:ext>
    </p:extLst>
  </p:cSld>
  <p:clrMapOvr>
    <a:masterClrMapping/>
  </p:clrMapOvr>
  <p:transition>
    <p:blinds dir="vert"/>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251520" y="277813"/>
            <a:ext cx="8435280" cy="1143000"/>
          </a:xfrm>
        </p:spPr>
        <p:txBody>
          <a:bodyPr/>
          <a:lstStyle/>
          <a:p>
            <a:pPr algn="ctr"/>
            <a:r>
              <a:rPr lang="zh-CN" altLang="en-US" sz="4300" b="1" dirty="0">
                <a:latin typeface="黑体" pitchFamily="2" charset="-122"/>
                <a:ea typeface="黑体" pitchFamily="2" charset="-122"/>
              </a:rPr>
              <a:t>彩色</a:t>
            </a:r>
            <a:r>
              <a:rPr lang="en-US" altLang="zh-CN" sz="4300" b="1" dirty="0">
                <a:latin typeface="黑体" pitchFamily="2" charset="-122"/>
                <a:ea typeface="黑体" pitchFamily="2" charset="-122"/>
              </a:rPr>
              <a:t>CT</a:t>
            </a:r>
            <a:r>
              <a:rPr lang="zh-CN" altLang="en-US" sz="4300" b="1" dirty="0">
                <a:latin typeface="黑体" pitchFamily="2" charset="-122"/>
                <a:ea typeface="黑体" pitchFamily="2" charset="-122"/>
              </a:rPr>
              <a:t>系统</a:t>
            </a:r>
          </a:p>
        </p:txBody>
      </p:sp>
      <p:sp>
        <p:nvSpPr>
          <p:cNvPr id="97283" name="Rectangle 3"/>
          <p:cNvSpPr>
            <a:spLocks noGrp="1" noChangeArrowheads="1"/>
          </p:cNvSpPr>
          <p:nvPr>
            <p:ph type="body" idx="1"/>
          </p:nvPr>
        </p:nvSpPr>
        <p:spPr/>
        <p:txBody>
          <a:bodyPr/>
          <a:lstStyle/>
          <a:p>
            <a:endParaRPr lang="zh-CN" altLang="zh-CN"/>
          </a:p>
        </p:txBody>
      </p:sp>
      <p:grpSp>
        <p:nvGrpSpPr>
          <p:cNvPr id="97284" name="Group 4"/>
          <p:cNvGrpSpPr>
            <a:grpSpLocks/>
          </p:cNvGrpSpPr>
          <p:nvPr/>
        </p:nvGrpSpPr>
        <p:grpSpPr bwMode="auto">
          <a:xfrm>
            <a:off x="673100" y="2197100"/>
            <a:ext cx="8088313" cy="3959225"/>
            <a:chOff x="288" y="1248"/>
            <a:chExt cx="5095" cy="2494"/>
          </a:xfrm>
        </p:grpSpPr>
        <p:pic>
          <p:nvPicPr>
            <p:cNvPr id="97285" name="Picture 5" descr="未标题-1 拷贝"/>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 y="1248"/>
              <a:ext cx="2494" cy="249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97286" name="Picture 6" descr="未标题-1 拷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1248"/>
              <a:ext cx="2503" cy="24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sp>
        <p:nvSpPr>
          <p:cNvPr id="97287" name="Text Box 7"/>
          <p:cNvSpPr txBox="1">
            <a:spLocks noChangeArrowheads="1"/>
          </p:cNvSpPr>
          <p:nvPr/>
        </p:nvSpPr>
        <p:spPr bwMode="auto">
          <a:xfrm>
            <a:off x="6311900" y="6464300"/>
            <a:ext cx="1981200" cy="36671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chemeClr val="bg2"/>
                </a:solidFill>
                <a:latin typeface="Verdana" pitchFamily="34" charset="0"/>
                <a:ea typeface="黑体" pitchFamily="2" charset="-122"/>
              </a:rPr>
              <a:t>多窗伪彩色增强</a:t>
            </a:r>
          </a:p>
        </p:txBody>
      </p:sp>
    </p:spTree>
    <p:extLst>
      <p:ext uri="{BB962C8B-B14F-4D97-AF65-F5344CB8AC3E}">
        <p14:creationId xmlns:p14="http://schemas.microsoft.com/office/powerpoint/2010/main" val="1458118473"/>
      </p:ext>
    </p:extLst>
  </p:cSld>
  <p:clrMapOvr>
    <a:masterClrMapping/>
  </p:clrMapOvr>
  <p:transition>
    <p:blinds dir="vert"/>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179512" y="277813"/>
            <a:ext cx="8507288" cy="1143000"/>
          </a:xfrm>
        </p:spPr>
        <p:txBody>
          <a:bodyPr/>
          <a:lstStyle/>
          <a:p>
            <a:pPr algn="ctr"/>
            <a:r>
              <a:rPr lang="en-US" altLang="zh-CN" sz="4300" b="1" dirty="0">
                <a:latin typeface="黑体" pitchFamily="2" charset="-122"/>
                <a:ea typeface="黑体" pitchFamily="2" charset="-122"/>
              </a:rPr>
              <a:t>6.</a:t>
            </a:r>
            <a:r>
              <a:rPr lang="zh-CN" altLang="en-US" sz="4300" b="1" dirty="0">
                <a:latin typeface="黑体" pitchFamily="2" charset="-122"/>
                <a:ea typeface="黑体" pitchFamily="2" charset="-122"/>
              </a:rPr>
              <a:t>印章的真伪鉴别</a:t>
            </a:r>
          </a:p>
        </p:txBody>
      </p:sp>
      <p:sp>
        <p:nvSpPr>
          <p:cNvPr id="99331" name="Rectangle 3"/>
          <p:cNvSpPr>
            <a:spLocks noGrp="1" noChangeArrowheads="1"/>
          </p:cNvSpPr>
          <p:nvPr>
            <p:ph type="body" idx="1"/>
          </p:nvPr>
        </p:nvSpPr>
        <p:spPr/>
        <p:txBody>
          <a:bodyPr/>
          <a:lstStyle/>
          <a:p>
            <a:r>
              <a:rPr lang="zh-CN" altLang="en-US" b="1">
                <a:latin typeface="黑体" pitchFamily="2" charset="-122"/>
                <a:ea typeface="黑体" pitchFamily="2" charset="-122"/>
              </a:rPr>
              <a:t>印章的真伪鉴别难点是：</a:t>
            </a:r>
          </a:p>
          <a:p>
            <a:pPr>
              <a:buFont typeface="Wingdings" pitchFamily="2" charset="2"/>
              <a:buNone/>
            </a:pPr>
            <a:r>
              <a:rPr lang="zh-CN" altLang="en-US" b="1">
                <a:latin typeface="黑体" pitchFamily="2" charset="-122"/>
                <a:ea typeface="黑体" pitchFamily="2" charset="-122"/>
              </a:rPr>
              <a:t>   相同印章所加盖的印鉴是不同的；</a:t>
            </a:r>
          </a:p>
          <a:p>
            <a:pPr>
              <a:buFont typeface="Wingdings" pitchFamily="2" charset="2"/>
              <a:buNone/>
            </a:pPr>
            <a:r>
              <a:rPr lang="zh-CN" altLang="en-US" b="1">
                <a:latin typeface="黑体" pitchFamily="2" charset="-122"/>
                <a:ea typeface="黑体" pitchFamily="2" charset="-122"/>
              </a:rPr>
              <a:t>   伪造技术高，导致逼真程度高；</a:t>
            </a:r>
          </a:p>
          <a:p>
            <a:pPr>
              <a:buFont typeface="Wingdings" pitchFamily="2" charset="2"/>
              <a:buNone/>
            </a:pPr>
            <a:r>
              <a:rPr lang="zh-CN" altLang="en-US" b="1">
                <a:latin typeface="黑体" pitchFamily="2" charset="-122"/>
                <a:ea typeface="黑体" pitchFamily="2" charset="-122"/>
              </a:rPr>
              <a:t>   印鉴加盖在有底纹的凭单或文件上。</a:t>
            </a:r>
          </a:p>
          <a:p>
            <a:endParaRPr lang="en-US" altLang="zh-CN"/>
          </a:p>
        </p:txBody>
      </p:sp>
    </p:spTree>
    <p:extLst>
      <p:ext uri="{BB962C8B-B14F-4D97-AF65-F5344CB8AC3E}">
        <p14:creationId xmlns:p14="http://schemas.microsoft.com/office/powerpoint/2010/main" val="1782840091"/>
      </p:ext>
    </p:extLst>
  </p:cSld>
  <p:clrMapOvr>
    <a:masterClrMapping/>
  </p:clrMapOvr>
  <p:transition>
    <p:blinds dir="vert"/>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251520" y="277813"/>
            <a:ext cx="8435280" cy="1143000"/>
          </a:xfrm>
        </p:spPr>
        <p:txBody>
          <a:bodyPr/>
          <a:lstStyle/>
          <a:p>
            <a:pPr algn="ctr"/>
            <a:r>
              <a:rPr lang="zh-CN" altLang="en-US" sz="4300" b="1" dirty="0">
                <a:latin typeface="黑体" pitchFamily="2" charset="-122"/>
                <a:ea typeface="黑体" pitchFamily="2" charset="-122"/>
              </a:rPr>
              <a:t>印章真伪鉴别系统</a:t>
            </a:r>
          </a:p>
        </p:txBody>
      </p:sp>
      <p:sp>
        <p:nvSpPr>
          <p:cNvPr id="100355" name="Rectangle 3"/>
          <p:cNvSpPr>
            <a:spLocks noGrp="1" noChangeArrowheads="1"/>
          </p:cNvSpPr>
          <p:nvPr>
            <p:ph type="body" idx="1"/>
          </p:nvPr>
        </p:nvSpPr>
        <p:spPr/>
        <p:txBody>
          <a:bodyPr/>
          <a:lstStyle/>
          <a:p>
            <a:endParaRPr lang="zh-CN" altLang="zh-CN"/>
          </a:p>
        </p:txBody>
      </p:sp>
      <p:grpSp>
        <p:nvGrpSpPr>
          <p:cNvPr id="100356" name="Group 4"/>
          <p:cNvGrpSpPr>
            <a:grpSpLocks/>
          </p:cNvGrpSpPr>
          <p:nvPr/>
        </p:nvGrpSpPr>
        <p:grpSpPr bwMode="auto">
          <a:xfrm>
            <a:off x="827088" y="1773238"/>
            <a:ext cx="6624637" cy="4498975"/>
            <a:chOff x="768" y="1344"/>
            <a:chExt cx="4173" cy="2834"/>
          </a:xfrm>
        </p:grpSpPr>
        <p:pic>
          <p:nvPicPr>
            <p:cNvPr id="10035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 y="1344"/>
              <a:ext cx="4173" cy="2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0358" name="Line 6"/>
            <p:cNvSpPr>
              <a:spLocks noChangeShapeType="1"/>
            </p:cNvSpPr>
            <p:nvPr/>
          </p:nvSpPr>
          <p:spPr bwMode="auto">
            <a:xfrm flipH="1">
              <a:off x="2544" y="3036"/>
              <a:ext cx="1200" cy="0"/>
            </a:xfrm>
            <a:prstGeom prst="line">
              <a:avLst/>
            </a:prstGeom>
            <a:noFill/>
            <a:ln w="38100" cap="sq">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9" name="Text Box 7"/>
            <p:cNvSpPr txBox="1">
              <a:spLocks noChangeArrowheads="1"/>
            </p:cNvSpPr>
            <p:nvPr/>
          </p:nvSpPr>
          <p:spPr bwMode="auto">
            <a:xfrm>
              <a:off x="3696" y="2736"/>
              <a:ext cx="1200" cy="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b="1">
                  <a:solidFill>
                    <a:srgbClr val="3333FF"/>
                  </a:solidFill>
                  <a:ea typeface="黑体" pitchFamily="2" charset="-122"/>
                </a:rPr>
                <a:t> </a:t>
              </a:r>
              <a:r>
                <a:rPr lang="zh-CN" altLang="en-US" b="1">
                  <a:solidFill>
                    <a:srgbClr val="3333FF"/>
                  </a:solidFill>
                  <a:ea typeface="黑体" pitchFamily="2" charset="-122"/>
                </a:rPr>
                <a:t>为提高系统可靠性，引入了“安全度”的概念</a:t>
              </a:r>
            </a:p>
          </p:txBody>
        </p:sp>
      </p:grpSp>
    </p:spTree>
    <p:extLst>
      <p:ext uri="{BB962C8B-B14F-4D97-AF65-F5344CB8AC3E}">
        <p14:creationId xmlns:p14="http://schemas.microsoft.com/office/powerpoint/2010/main" val="1973892173"/>
      </p:ext>
    </p:extLst>
  </p:cSld>
  <p:clrMapOvr>
    <a:masterClrMapping/>
  </p:clrMapOvr>
  <p:transition>
    <p:blinds dir="vert"/>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179512" y="277813"/>
            <a:ext cx="8507288" cy="1143000"/>
          </a:xfrm>
        </p:spPr>
        <p:txBody>
          <a:bodyPr/>
          <a:lstStyle/>
          <a:p>
            <a:pPr algn="ctr"/>
            <a:r>
              <a:rPr lang="zh-CN" altLang="en-US" sz="4300" b="1" dirty="0">
                <a:latin typeface="黑体" pitchFamily="2" charset="-122"/>
                <a:ea typeface="黑体" pitchFamily="2" charset="-122"/>
              </a:rPr>
              <a:t>印章真伪鉴别系统</a:t>
            </a:r>
          </a:p>
        </p:txBody>
      </p:sp>
      <p:sp>
        <p:nvSpPr>
          <p:cNvPr id="101379" name="Rectangle 3"/>
          <p:cNvSpPr>
            <a:spLocks noGrp="1" noChangeArrowheads="1"/>
          </p:cNvSpPr>
          <p:nvPr>
            <p:ph type="body" idx="1"/>
          </p:nvPr>
        </p:nvSpPr>
        <p:spPr>
          <a:xfrm>
            <a:off x="323850" y="2017713"/>
            <a:ext cx="8631238" cy="4114800"/>
          </a:xfrm>
        </p:spPr>
        <p:txBody>
          <a:bodyPr/>
          <a:lstStyle/>
          <a:p>
            <a:endParaRPr lang="zh-CN" altLang="zh-CN"/>
          </a:p>
        </p:txBody>
      </p:sp>
      <p:grpSp>
        <p:nvGrpSpPr>
          <p:cNvPr id="101380" name="Group 4"/>
          <p:cNvGrpSpPr>
            <a:grpSpLocks/>
          </p:cNvGrpSpPr>
          <p:nvPr/>
        </p:nvGrpSpPr>
        <p:grpSpPr bwMode="auto">
          <a:xfrm>
            <a:off x="468313" y="2209800"/>
            <a:ext cx="8062912" cy="3019425"/>
            <a:chOff x="295" y="1392"/>
            <a:chExt cx="5079" cy="1542"/>
          </a:xfrm>
        </p:grpSpPr>
        <p:pic>
          <p:nvPicPr>
            <p:cNvPr id="101381" name="Picture 5" descr="15-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 y="1392"/>
              <a:ext cx="1633" cy="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2" name="Picture 6" descr="2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 y="1392"/>
              <a:ext cx="1723" cy="1542"/>
            </a:xfrm>
            <a:prstGeom prst="rect">
              <a:avLst/>
            </a:prstGeom>
            <a:noFill/>
            <a:extLst>
              <a:ext uri="{909E8E84-426E-40DD-AFC4-6F175D3DCCD1}">
                <a14:hiddenFill xmlns:a14="http://schemas.microsoft.com/office/drawing/2010/main">
                  <a:solidFill>
                    <a:srgbClr val="FFFFFF"/>
                  </a:solidFill>
                </a14:hiddenFill>
              </a:ext>
            </a:extLst>
          </p:spPr>
        </p:pic>
        <p:pic>
          <p:nvPicPr>
            <p:cNvPr id="101383" name="Picture 7" descr="3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2" y="1392"/>
              <a:ext cx="1632" cy="154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52672687"/>
      </p:ext>
    </p:extLst>
  </p:cSld>
  <p:clrMapOvr>
    <a:masterClrMapping/>
  </p:clrMapOvr>
  <p:transition>
    <p:blinds dir="vert"/>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179512" y="277813"/>
            <a:ext cx="8507288" cy="1143000"/>
          </a:xfrm>
        </p:spPr>
        <p:txBody>
          <a:bodyPr/>
          <a:lstStyle/>
          <a:p>
            <a:pPr algn="ctr"/>
            <a:r>
              <a:rPr lang="en-US" altLang="zh-CN" sz="4300" b="1" dirty="0">
                <a:latin typeface="黑体" pitchFamily="2" charset="-122"/>
                <a:ea typeface="黑体" pitchFamily="2" charset="-122"/>
              </a:rPr>
              <a:t>7. </a:t>
            </a:r>
            <a:r>
              <a:rPr lang="zh-CN" altLang="en-US" sz="4300" b="1" dirty="0">
                <a:latin typeface="黑体" pitchFamily="2" charset="-122"/>
                <a:ea typeface="黑体" pitchFamily="2" charset="-122"/>
              </a:rPr>
              <a:t>印刷缺陷检测系统</a:t>
            </a:r>
          </a:p>
        </p:txBody>
      </p:sp>
      <p:grpSp>
        <p:nvGrpSpPr>
          <p:cNvPr id="102404" name="Group 4"/>
          <p:cNvGrpSpPr>
            <a:grpSpLocks/>
          </p:cNvGrpSpPr>
          <p:nvPr/>
        </p:nvGrpSpPr>
        <p:grpSpPr bwMode="auto">
          <a:xfrm>
            <a:off x="596900" y="2578100"/>
            <a:ext cx="7810500" cy="3598863"/>
            <a:chOff x="240" y="1488"/>
            <a:chExt cx="4920" cy="2267"/>
          </a:xfrm>
        </p:grpSpPr>
        <p:pic>
          <p:nvPicPr>
            <p:cNvPr id="102405" name="Picture 5" descr="x1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 y="1488"/>
              <a:ext cx="2088" cy="2267"/>
            </a:xfrm>
            <a:prstGeom prst="rect">
              <a:avLst/>
            </a:prstGeom>
            <a:noFill/>
            <a:extLst>
              <a:ext uri="{909E8E84-426E-40DD-AFC4-6F175D3DCCD1}">
                <a14:hiddenFill xmlns:a14="http://schemas.microsoft.com/office/drawing/2010/main">
                  <a:solidFill>
                    <a:srgbClr val="FFFFFF"/>
                  </a:solidFill>
                </a14:hiddenFill>
              </a:ext>
            </a:extLst>
          </p:spPr>
        </p:pic>
        <p:sp>
          <p:nvSpPr>
            <p:cNvPr id="102406" name="AutoShape 6"/>
            <p:cNvSpPr>
              <a:spLocks noChangeArrowheads="1"/>
            </p:cNvSpPr>
            <p:nvPr/>
          </p:nvSpPr>
          <p:spPr bwMode="auto">
            <a:xfrm>
              <a:off x="2496" y="2208"/>
              <a:ext cx="144" cy="288"/>
            </a:xfrm>
            <a:prstGeom prst="rightArrow">
              <a:avLst>
                <a:gd name="adj1" fmla="val 50000"/>
                <a:gd name="adj2"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02407" name="Picture 7" descr="s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2" y="1536"/>
              <a:ext cx="2088" cy="755"/>
            </a:xfrm>
            <a:prstGeom prst="rect">
              <a:avLst/>
            </a:prstGeom>
            <a:noFill/>
            <a:extLst>
              <a:ext uri="{909E8E84-426E-40DD-AFC4-6F175D3DCCD1}">
                <a14:hiddenFill xmlns:a14="http://schemas.microsoft.com/office/drawing/2010/main">
                  <a:solidFill>
                    <a:srgbClr val="FFFFFF"/>
                  </a:solidFill>
                </a14:hiddenFill>
              </a:ext>
            </a:extLst>
          </p:spPr>
        </p:pic>
        <p:pic>
          <p:nvPicPr>
            <p:cNvPr id="102408" name="Picture 8" descr="s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72" y="2448"/>
              <a:ext cx="2088" cy="755"/>
            </a:xfrm>
            <a:prstGeom prst="rect">
              <a:avLst/>
            </a:prstGeom>
            <a:noFill/>
            <a:extLst>
              <a:ext uri="{909E8E84-426E-40DD-AFC4-6F175D3DCCD1}">
                <a14:hiddenFill xmlns:a14="http://schemas.microsoft.com/office/drawing/2010/main">
                  <a:solidFill>
                    <a:srgbClr val="FFFFFF"/>
                  </a:solidFill>
                </a14:hiddenFill>
              </a:ext>
            </a:extLst>
          </p:spPr>
        </p:pic>
      </p:grpSp>
      <p:sp>
        <p:nvSpPr>
          <p:cNvPr id="102409" name="Text Box 9"/>
          <p:cNvSpPr txBox="1">
            <a:spLocks noChangeArrowheads="1"/>
          </p:cNvSpPr>
          <p:nvPr/>
        </p:nvSpPr>
        <p:spPr bwMode="auto">
          <a:xfrm>
            <a:off x="6464300" y="5397500"/>
            <a:ext cx="609600" cy="1004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a:latin typeface="Times New Roman" pitchFamily="18" charset="0"/>
              </a:rPr>
              <a:t>：</a:t>
            </a:r>
          </a:p>
          <a:p>
            <a:pPr>
              <a:spcBef>
                <a:spcPct val="50000"/>
              </a:spcBef>
            </a:pPr>
            <a:r>
              <a:rPr kumimoji="1" lang="zh-CN" altLang="en-US" sz="2400">
                <a:latin typeface="Times New Roman" pitchFamily="18" charset="0"/>
              </a:rPr>
              <a:t>：</a:t>
            </a:r>
          </a:p>
        </p:txBody>
      </p:sp>
    </p:spTree>
    <p:extLst>
      <p:ext uri="{BB962C8B-B14F-4D97-AF65-F5344CB8AC3E}">
        <p14:creationId xmlns:p14="http://schemas.microsoft.com/office/powerpoint/2010/main" val="115930726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2409">
                                            <p:txEl>
                                              <p:pRg st="0" end="0"/>
                                            </p:txEl>
                                          </p:spTgt>
                                        </p:tgtEl>
                                        <p:attrNameLst>
                                          <p:attrName>style.visibility</p:attrName>
                                        </p:attrNameLst>
                                      </p:cBhvr>
                                      <p:to>
                                        <p:strVal val="visible"/>
                                      </p:to>
                                    </p:set>
                                    <p:animEffect transition="in" filter="box(out)">
                                      <p:cBhvr>
                                        <p:cTn id="7" dur="500"/>
                                        <p:tgtEl>
                                          <p:spTgt spid="10240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02409">
                                            <p:txEl>
                                              <p:pRg st="1" end="1"/>
                                            </p:txEl>
                                          </p:spTgt>
                                        </p:tgtEl>
                                        <p:attrNameLst>
                                          <p:attrName>style.visibility</p:attrName>
                                        </p:attrNameLst>
                                      </p:cBhvr>
                                      <p:to>
                                        <p:strVal val="visible"/>
                                      </p:to>
                                    </p:set>
                                    <p:animEffect transition="in" filter="box(out)">
                                      <p:cBhvr>
                                        <p:cTn id="12" dur="500"/>
                                        <p:tgtEl>
                                          <p:spTgt spid="102409">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9" grpId="0" build="p"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a:xfrm>
            <a:off x="179512" y="277813"/>
            <a:ext cx="8507288" cy="1143000"/>
          </a:xfrm>
        </p:spPr>
        <p:txBody>
          <a:bodyPr/>
          <a:lstStyle/>
          <a:p>
            <a:pPr algn="ctr"/>
            <a:r>
              <a:rPr lang="zh-CN" altLang="en-US" sz="4300" b="1" dirty="0">
                <a:latin typeface="黑体" pitchFamily="2" charset="-122"/>
                <a:ea typeface="黑体" pitchFamily="2" charset="-122"/>
              </a:rPr>
              <a:t>印刷缺陷检测系统</a:t>
            </a:r>
          </a:p>
        </p:txBody>
      </p:sp>
      <p:grpSp>
        <p:nvGrpSpPr>
          <p:cNvPr id="103443" name="Group 19"/>
          <p:cNvGrpSpPr>
            <a:grpSpLocks/>
          </p:cNvGrpSpPr>
          <p:nvPr/>
        </p:nvGrpSpPr>
        <p:grpSpPr bwMode="auto">
          <a:xfrm>
            <a:off x="825500" y="2197100"/>
            <a:ext cx="7505700" cy="4119563"/>
            <a:chOff x="384" y="1248"/>
            <a:chExt cx="4728" cy="2595"/>
          </a:xfrm>
        </p:grpSpPr>
        <p:grpSp>
          <p:nvGrpSpPr>
            <p:cNvPr id="103444" name="Group 20"/>
            <p:cNvGrpSpPr>
              <a:grpSpLocks/>
            </p:cNvGrpSpPr>
            <p:nvPr/>
          </p:nvGrpSpPr>
          <p:grpSpPr bwMode="auto">
            <a:xfrm>
              <a:off x="384" y="1248"/>
              <a:ext cx="2040" cy="1008"/>
              <a:chOff x="384" y="1248"/>
              <a:chExt cx="2040" cy="1008"/>
            </a:xfrm>
          </p:grpSpPr>
          <p:sp>
            <p:nvSpPr>
              <p:cNvPr id="103445" name="Text Box 21"/>
              <p:cNvSpPr txBox="1">
                <a:spLocks noChangeArrowheads="1"/>
              </p:cNvSpPr>
              <p:nvPr/>
            </p:nvSpPr>
            <p:spPr bwMode="auto">
              <a:xfrm>
                <a:off x="1056" y="1968"/>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itchFamily="18" charset="0"/>
                    <a:ea typeface="黑体" pitchFamily="2" charset="-122"/>
                  </a:rPr>
                  <a:t>色偏</a:t>
                </a:r>
              </a:p>
            </p:txBody>
          </p:sp>
          <p:grpSp>
            <p:nvGrpSpPr>
              <p:cNvPr id="103446" name="Group 22"/>
              <p:cNvGrpSpPr>
                <a:grpSpLocks/>
              </p:cNvGrpSpPr>
              <p:nvPr/>
            </p:nvGrpSpPr>
            <p:grpSpPr bwMode="auto">
              <a:xfrm>
                <a:off x="384" y="1248"/>
                <a:ext cx="2040" cy="738"/>
                <a:chOff x="384" y="1248"/>
                <a:chExt cx="2040" cy="738"/>
              </a:xfrm>
            </p:grpSpPr>
            <p:pic>
              <p:nvPicPr>
                <p:cNvPr id="103447" name="Picture 23" descr="s2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 y="1248"/>
                  <a:ext cx="2040" cy="738"/>
                </a:xfrm>
                <a:prstGeom prst="rect">
                  <a:avLst/>
                </a:prstGeom>
                <a:noFill/>
                <a:extLst>
                  <a:ext uri="{909E8E84-426E-40DD-AFC4-6F175D3DCCD1}">
                    <a14:hiddenFill xmlns:a14="http://schemas.microsoft.com/office/drawing/2010/main">
                      <a:solidFill>
                        <a:srgbClr val="FFFFFF"/>
                      </a:solidFill>
                    </a14:hiddenFill>
                  </a:ext>
                </a:extLst>
              </p:spPr>
            </p:pic>
            <p:sp>
              <p:nvSpPr>
                <p:cNvPr id="103448" name="Rectangle 24"/>
                <p:cNvSpPr>
                  <a:spLocks noChangeArrowheads="1"/>
                </p:cNvSpPr>
                <p:nvPr/>
              </p:nvSpPr>
              <p:spPr bwMode="auto">
                <a:xfrm>
                  <a:off x="384" y="1794"/>
                  <a:ext cx="181" cy="18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03449" name="Group 25"/>
            <p:cNvGrpSpPr>
              <a:grpSpLocks/>
            </p:cNvGrpSpPr>
            <p:nvPr/>
          </p:nvGrpSpPr>
          <p:grpSpPr bwMode="auto">
            <a:xfrm>
              <a:off x="3024" y="1248"/>
              <a:ext cx="2088" cy="1008"/>
              <a:chOff x="3024" y="1248"/>
              <a:chExt cx="2088" cy="1008"/>
            </a:xfrm>
          </p:grpSpPr>
          <p:grpSp>
            <p:nvGrpSpPr>
              <p:cNvPr id="103450" name="Group 26"/>
              <p:cNvGrpSpPr>
                <a:grpSpLocks/>
              </p:cNvGrpSpPr>
              <p:nvPr/>
            </p:nvGrpSpPr>
            <p:grpSpPr bwMode="auto">
              <a:xfrm>
                <a:off x="3024" y="1248"/>
                <a:ext cx="2088" cy="757"/>
                <a:chOff x="3024" y="1248"/>
                <a:chExt cx="2088" cy="757"/>
              </a:xfrm>
            </p:grpSpPr>
            <p:pic>
              <p:nvPicPr>
                <p:cNvPr id="103451" name="Picture 27" descr="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4" y="1248"/>
                  <a:ext cx="2088" cy="755"/>
                </a:xfrm>
                <a:prstGeom prst="rect">
                  <a:avLst/>
                </a:prstGeom>
                <a:noFill/>
                <a:extLst>
                  <a:ext uri="{909E8E84-426E-40DD-AFC4-6F175D3DCCD1}">
                    <a14:hiddenFill xmlns:a14="http://schemas.microsoft.com/office/drawing/2010/main">
                      <a:solidFill>
                        <a:srgbClr val="FFFFFF"/>
                      </a:solidFill>
                    </a14:hiddenFill>
                  </a:ext>
                </a:extLst>
              </p:spPr>
            </p:pic>
            <p:sp>
              <p:nvSpPr>
                <p:cNvPr id="103452" name="Rectangle 28"/>
                <p:cNvSpPr>
                  <a:spLocks noChangeArrowheads="1"/>
                </p:cNvSpPr>
                <p:nvPr/>
              </p:nvSpPr>
              <p:spPr bwMode="auto">
                <a:xfrm>
                  <a:off x="3024" y="1824"/>
                  <a:ext cx="181" cy="181"/>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3453" name="Text Box 29"/>
              <p:cNvSpPr txBox="1">
                <a:spLocks noChangeArrowheads="1"/>
              </p:cNvSpPr>
              <p:nvPr/>
            </p:nvSpPr>
            <p:spPr bwMode="auto">
              <a:xfrm>
                <a:off x="3696" y="1968"/>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itchFamily="18" charset="0"/>
                    <a:ea typeface="黑体" pitchFamily="2" charset="-122"/>
                  </a:rPr>
                  <a:t>标准</a:t>
                </a:r>
              </a:p>
            </p:txBody>
          </p:sp>
        </p:grpSp>
        <p:pic>
          <p:nvPicPr>
            <p:cNvPr id="103454" name="Picture 30" desc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 y="2256"/>
              <a:ext cx="1587" cy="1587"/>
            </a:xfrm>
            <a:prstGeom prst="rect">
              <a:avLst/>
            </a:prstGeom>
            <a:noFill/>
            <a:extLst>
              <a:ext uri="{909E8E84-426E-40DD-AFC4-6F175D3DCCD1}">
                <a14:hiddenFill xmlns:a14="http://schemas.microsoft.com/office/drawing/2010/main">
                  <a:solidFill>
                    <a:srgbClr val="FFFFFF"/>
                  </a:solidFill>
                </a14:hiddenFill>
              </a:ext>
            </a:extLst>
          </p:spPr>
        </p:pic>
        <p:pic>
          <p:nvPicPr>
            <p:cNvPr id="103455" name="Picture 31" descr="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2" y="2256"/>
              <a:ext cx="1650" cy="1586"/>
            </a:xfrm>
            <a:prstGeom prst="rect">
              <a:avLst/>
            </a:prstGeom>
            <a:noFill/>
            <a:extLst>
              <a:ext uri="{909E8E84-426E-40DD-AFC4-6F175D3DCCD1}">
                <a14:hiddenFill xmlns:a14="http://schemas.microsoft.com/office/drawing/2010/main">
                  <a:solidFill>
                    <a:srgbClr val="FFFFFF"/>
                  </a:solidFill>
                </a14:hiddenFill>
              </a:ext>
            </a:extLst>
          </p:spPr>
        </p:pic>
        <p:sp>
          <p:nvSpPr>
            <p:cNvPr id="103456" name="Line 32"/>
            <p:cNvSpPr>
              <a:spLocks noChangeShapeType="1"/>
            </p:cNvSpPr>
            <p:nvPr/>
          </p:nvSpPr>
          <p:spPr bwMode="auto">
            <a:xfrm>
              <a:off x="432" y="1968"/>
              <a:ext cx="192" cy="288"/>
            </a:xfrm>
            <a:prstGeom prst="line">
              <a:avLst/>
            </a:prstGeom>
            <a:noFill/>
            <a:ln w="76200" cmpd="tri">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57" name="Line 33"/>
            <p:cNvSpPr>
              <a:spLocks noChangeShapeType="1"/>
            </p:cNvSpPr>
            <p:nvPr/>
          </p:nvSpPr>
          <p:spPr bwMode="auto">
            <a:xfrm>
              <a:off x="3072" y="2016"/>
              <a:ext cx="192" cy="288"/>
            </a:xfrm>
            <a:prstGeom prst="line">
              <a:avLst/>
            </a:prstGeom>
            <a:noFill/>
            <a:ln w="76200" cmpd="tri">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3458" name="Text Box 34"/>
          <p:cNvSpPr txBox="1">
            <a:spLocks noChangeArrowheads="1"/>
          </p:cNvSpPr>
          <p:nvPr/>
        </p:nvSpPr>
        <p:spPr bwMode="auto">
          <a:xfrm>
            <a:off x="6300788" y="6381750"/>
            <a:ext cx="1295400" cy="366713"/>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chemeClr val="bg2"/>
                </a:solidFill>
                <a:latin typeface="Verdana" pitchFamily="34" charset="0"/>
              </a:rPr>
              <a:t>色偏检测</a:t>
            </a:r>
          </a:p>
        </p:txBody>
      </p:sp>
    </p:spTree>
    <p:extLst>
      <p:ext uri="{BB962C8B-B14F-4D97-AF65-F5344CB8AC3E}">
        <p14:creationId xmlns:p14="http://schemas.microsoft.com/office/powerpoint/2010/main" val="23562789"/>
      </p:ext>
    </p:extLst>
  </p:cSld>
  <p:clrMapOvr>
    <a:masterClrMapping/>
  </p:clrMapOvr>
  <p:transition>
    <p:blinds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4" name="Rectangle 4"/>
          <p:cNvSpPr>
            <a:spLocks noChangeArrowheads="1"/>
          </p:cNvSpPr>
          <p:nvPr/>
        </p:nvSpPr>
        <p:spPr bwMode="auto">
          <a:xfrm>
            <a:off x="251520" y="188640"/>
            <a:ext cx="8584505"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algn="ctr"/>
            <a:r>
              <a:rPr lang="zh-CN" altLang="en-US" sz="4200" b="1" dirty="0">
                <a:solidFill>
                  <a:schemeClr val="tx2"/>
                </a:solidFill>
                <a:latin typeface="Times New Roman" pitchFamily="18" charset="0"/>
              </a:rPr>
              <a:t>教学基本要求</a:t>
            </a:r>
            <a:endParaRPr lang="zh-CN" altLang="en-US" sz="4200" dirty="0">
              <a:solidFill>
                <a:schemeClr val="tx2"/>
              </a:solidFill>
              <a:latin typeface="Times New Roman" pitchFamily="18" charset="0"/>
            </a:endParaRPr>
          </a:p>
        </p:txBody>
      </p:sp>
      <p:sp>
        <p:nvSpPr>
          <p:cNvPr id="20485" name="Text Box 5"/>
          <p:cNvSpPr txBox="1">
            <a:spLocks noChangeArrowheads="1"/>
          </p:cNvSpPr>
          <p:nvPr/>
        </p:nvSpPr>
        <p:spPr bwMode="auto">
          <a:xfrm>
            <a:off x="755650" y="1916113"/>
            <a:ext cx="7561263" cy="3453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609600" indent="-609600">
              <a:defRPr kumimoji="1" sz="2400">
                <a:solidFill>
                  <a:schemeClr val="tx1"/>
                </a:solidFill>
                <a:latin typeface="Times New Roman" pitchFamily="18" charset="0"/>
                <a:ea typeface="宋体" pitchFamily="2" charset="-122"/>
              </a:defRPr>
            </a:lvl1pPr>
            <a:lvl2pPr marL="1066800" indent="-609600">
              <a:defRPr kumimoji="1" sz="2400">
                <a:solidFill>
                  <a:schemeClr val="tx1"/>
                </a:solidFill>
                <a:latin typeface="Times New Roman" pitchFamily="18" charset="0"/>
                <a:ea typeface="宋体" pitchFamily="2" charset="-122"/>
              </a:defRPr>
            </a:lvl2pPr>
            <a:lvl3pPr marL="1524000" indent="-609600">
              <a:defRPr kumimoji="1" sz="2400">
                <a:solidFill>
                  <a:schemeClr val="tx1"/>
                </a:solidFill>
                <a:latin typeface="Times New Roman" pitchFamily="18" charset="0"/>
                <a:ea typeface="宋体" pitchFamily="2" charset="-122"/>
              </a:defRPr>
            </a:lvl3pPr>
            <a:lvl4pPr marL="1981200" indent="-609600">
              <a:defRPr kumimoji="1" sz="2400">
                <a:solidFill>
                  <a:schemeClr val="tx1"/>
                </a:solidFill>
                <a:latin typeface="Times New Roman" pitchFamily="18" charset="0"/>
                <a:ea typeface="宋体" pitchFamily="2" charset="-122"/>
              </a:defRPr>
            </a:lvl4pPr>
            <a:lvl5pPr marL="2438400" indent="-609600">
              <a:defRPr kumimoji="1" sz="2400">
                <a:solidFill>
                  <a:schemeClr val="tx1"/>
                </a:solidFill>
                <a:latin typeface="Times New Roman" pitchFamily="18" charset="0"/>
                <a:ea typeface="宋体" pitchFamily="2" charset="-122"/>
              </a:defRPr>
            </a:lvl5pPr>
            <a:lvl6pPr marL="2895600" indent="-609600" fontAlgn="base">
              <a:spcBef>
                <a:spcPct val="0"/>
              </a:spcBef>
              <a:spcAft>
                <a:spcPct val="0"/>
              </a:spcAft>
              <a:defRPr kumimoji="1" sz="2400">
                <a:solidFill>
                  <a:schemeClr val="tx1"/>
                </a:solidFill>
                <a:latin typeface="Times New Roman" pitchFamily="18" charset="0"/>
                <a:ea typeface="宋体" pitchFamily="2" charset="-122"/>
              </a:defRPr>
            </a:lvl6pPr>
            <a:lvl7pPr marL="3352800" indent="-609600" fontAlgn="base">
              <a:spcBef>
                <a:spcPct val="0"/>
              </a:spcBef>
              <a:spcAft>
                <a:spcPct val="0"/>
              </a:spcAft>
              <a:defRPr kumimoji="1" sz="2400">
                <a:solidFill>
                  <a:schemeClr val="tx1"/>
                </a:solidFill>
                <a:latin typeface="Times New Roman" pitchFamily="18" charset="0"/>
                <a:ea typeface="宋体" pitchFamily="2" charset="-122"/>
              </a:defRPr>
            </a:lvl7pPr>
            <a:lvl8pPr marL="3810000" indent="-609600" fontAlgn="base">
              <a:spcBef>
                <a:spcPct val="0"/>
              </a:spcBef>
              <a:spcAft>
                <a:spcPct val="0"/>
              </a:spcAft>
              <a:defRPr kumimoji="1" sz="2400">
                <a:solidFill>
                  <a:schemeClr val="tx1"/>
                </a:solidFill>
                <a:latin typeface="Times New Roman" pitchFamily="18" charset="0"/>
                <a:ea typeface="宋体" pitchFamily="2" charset="-122"/>
              </a:defRPr>
            </a:lvl8pPr>
            <a:lvl9pPr marL="4267200" indent="-609600" fontAlgn="base">
              <a:spcBef>
                <a:spcPct val="0"/>
              </a:spcBef>
              <a:spcAft>
                <a:spcPct val="0"/>
              </a:spcAft>
              <a:defRPr kumimoji="1" sz="2400">
                <a:solidFill>
                  <a:schemeClr val="tx1"/>
                </a:solidFill>
                <a:latin typeface="Times New Roman" pitchFamily="18" charset="0"/>
                <a:ea typeface="宋体" pitchFamily="2" charset="-122"/>
              </a:defRPr>
            </a:lvl9pPr>
          </a:lstStyle>
          <a:p>
            <a:pPr>
              <a:lnSpc>
                <a:spcPct val="130000"/>
              </a:lnSpc>
            </a:pPr>
            <a:r>
              <a:rPr lang="en-US" altLang="zh-CN" dirty="0">
                <a:latin typeface="黑体" pitchFamily="2" charset="-122"/>
                <a:ea typeface="黑体" pitchFamily="2" charset="-122"/>
              </a:rPr>
              <a:t>1</a:t>
            </a:r>
            <a:r>
              <a:rPr lang="zh-CN" altLang="en-US" dirty="0">
                <a:latin typeface="黑体" pitchFamily="2" charset="-122"/>
                <a:ea typeface="黑体" pitchFamily="2" charset="-122"/>
              </a:rPr>
              <a:t>、了解数字图像处理的发展、应用以及当前国际国内</a:t>
            </a:r>
          </a:p>
          <a:p>
            <a:pPr>
              <a:lnSpc>
                <a:spcPct val="130000"/>
              </a:lnSpc>
            </a:pPr>
            <a:r>
              <a:rPr lang="zh-CN" altLang="en-US" dirty="0">
                <a:latin typeface="黑体" pitchFamily="2" charset="-122"/>
                <a:ea typeface="黑体" pitchFamily="2" charset="-122"/>
              </a:rPr>
              <a:t>   研究的热点和重要成果；</a:t>
            </a:r>
          </a:p>
          <a:p>
            <a:pPr>
              <a:lnSpc>
                <a:spcPct val="130000"/>
              </a:lnSpc>
            </a:pPr>
            <a:r>
              <a:rPr lang="en-US" altLang="zh-CN" dirty="0">
                <a:latin typeface="黑体" pitchFamily="2" charset="-122"/>
                <a:ea typeface="黑体" pitchFamily="2" charset="-122"/>
              </a:rPr>
              <a:t>2</a:t>
            </a:r>
            <a:r>
              <a:rPr lang="zh-CN" altLang="en-US" dirty="0">
                <a:latin typeface="黑体" pitchFamily="2" charset="-122"/>
                <a:ea typeface="黑体" pitchFamily="2" charset="-122"/>
              </a:rPr>
              <a:t>、理解数字图像处理中图像分析与图像理解的内容；</a:t>
            </a:r>
          </a:p>
          <a:p>
            <a:pPr>
              <a:lnSpc>
                <a:spcPct val="130000"/>
              </a:lnSpc>
            </a:pPr>
            <a:r>
              <a:rPr lang="en-US" altLang="zh-CN" dirty="0">
                <a:latin typeface="黑体" pitchFamily="2" charset="-122"/>
                <a:ea typeface="黑体" pitchFamily="2" charset="-122"/>
              </a:rPr>
              <a:t>3</a:t>
            </a:r>
            <a:r>
              <a:rPr lang="zh-CN" altLang="en-US" dirty="0">
                <a:latin typeface="黑体" pitchFamily="2" charset="-122"/>
                <a:ea typeface="黑体" pitchFamily="2" charset="-122"/>
              </a:rPr>
              <a:t>、掌握数字图像处理中最基本、最广泛应用的概念、</a:t>
            </a:r>
          </a:p>
          <a:p>
            <a:pPr>
              <a:lnSpc>
                <a:spcPct val="130000"/>
              </a:lnSpc>
            </a:pPr>
            <a:r>
              <a:rPr lang="zh-CN" altLang="en-US" dirty="0">
                <a:latin typeface="黑体" pitchFamily="2" charset="-122"/>
                <a:ea typeface="黑体" pitchFamily="2" charset="-122"/>
              </a:rPr>
              <a:t>   原理、理论和算法以及基本技术和方法；</a:t>
            </a:r>
          </a:p>
          <a:p>
            <a:pPr>
              <a:lnSpc>
                <a:spcPct val="130000"/>
              </a:lnSpc>
            </a:pPr>
            <a:r>
              <a:rPr lang="en-US" altLang="zh-CN" dirty="0">
                <a:latin typeface="黑体" pitchFamily="2" charset="-122"/>
                <a:ea typeface="黑体" pitchFamily="2" charset="-122"/>
              </a:rPr>
              <a:t>4</a:t>
            </a:r>
            <a:r>
              <a:rPr lang="zh-CN" altLang="en-US" dirty="0">
                <a:latin typeface="黑体" pitchFamily="2" charset="-122"/>
                <a:ea typeface="黑体" pitchFamily="2" charset="-122"/>
              </a:rPr>
              <a:t>、能够运用一门高级语言编写基本的图像处理算法，</a:t>
            </a:r>
          </a:p>
          <a:p>
            <a:pPr>
              <a:lnSpc>
                <a:spcPct val="130000"/>
              </a:lnSpc>
            </a:pPr>
            <a:r>
              <a:rPr lang="zh-CN" altLang="en-US" dirty="0">
                <a:latin typeface="黑体" pitchFamily="2" charset="-122"/>
                <a:ea typeface="黑体" pitchFamily="2" charset="-122"/>
              </a:rPr>
              <a:t>   实现图像处理在相关领域中的应用。</a:t>
            </a:r>
          </a:p>
        </p:txBody>
      </p:sp>
    </p:spTree>
    <p:extLst>
      <p:ext uri="{BB962C8B-B14F-4D97-AF65-F5344CB8AC3E}">
        <p14:creationId xmlns:p14="http://schemas.microsoft.com/office/powerpoint/2010/main" val="192121063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9" presetClass="entr" presetSubtype="0" fill="hold" nodeType="clickEffect">
                                  <p:stCondLst>
                                    <p:cond delay="0"/>
                                  </p:stCondLst>
                                  <p:childTnLst>
                                    <p:set>
                                      <p:cBhvr>
                                        <p:cTn id="6" dur="1" fill="hold">
                                          <p:stCondLst>
                                            <p:cond delay="0"/>
                                          </p:stCondLst>
                                        </p:cTn>
                                        <p:tgtEl>
                                          <p:spTgt spid="20485">
                                            <p:txEl>
                                              <p:pRg st="0" end="0"/>
                                            </p:txEl>
                                          </p:spTgt>
                                        </p:tgtEl>
                                        <p:attrNameLst>
                                          <p:attrName>style.visibility</p:attrName>
                                        </p:attrNameLst>
                                      </p:cBhvr>
                                      <p:to>
                                        <p:strVal val="visible"/>
                                      </p:to>
                                    </p:set>
                                    <p:anim calcmode="lin" valueType="num">
                                      <p:cBhvr>
                                        <p:cTn id="7" dur="1000" fill="hold"/>
                                        <p:tgtEl>
                                          <p:spTgt spid="20485">
                                            <p:txEl>
                                              <p:pRg st="0" end="0"/>
                                            </p:txEl>
                                          </p:spTgt>
                                        </p:tgtEl>
                                        <p:attrNameLst>
                                          <p:attrName>ppt_x</p:attrName>
                                        </p:attrNameLst>
                                      </p:cBhvr>
                                      <p:tavLst>
                                        <p:tav tm="0">
                                          <p:val>
                                            <p:strVal val="#ppt_x-.2"/>
                                          </p:val>
                                        </p:tav>
                                        <p:tav tm="100000">
                                          <p:val>
                                            <p:strVal val="#ppt_x"/>
                                          </p:val>
                                        </p:tav>
                                      </p:tavLst>
                                    </p:anim>
                                    <p:anim calcmode="lin" valueType="num">
                                      <p:cBhvr>
                                        <p:cTn id="8" dur="1000" fill="hold"/>
                                        <p:tgtEl>
                                          <p:spTgt spid="20485">
                                            <p:txEl>
                                              <p:pRg st="0" end="0"/>
                                            </p:txEl>
                                          </p:spTgt>
                                        </p:tgtEl>
                                        <p:attrNameLst>
                                          <p:attrName>ppt_y</p:attrName>
                                        </p:attrNameLst>
                                      </p:cBhvr>
                                      <p:tavLst>
                                        <p:tav tm="0">
                                          <p:val>
                                            <p:strVal val="#ppt_y"/>
                                          </p:val>
                                        </p:tav>
                                        <p:tav tm="100000">
                                          <p:val>
                                            <p:strVal val="#ppt_y"/>
                                          </p:val>
                                        </p:tav>
                                      </p:tavLst>
                                    </p:anim>
                                    <p:animEffect transition="in" filter="wipe(right)" prLst="gradientSize: 0.1">
                                      <p:cBhvr>
                                        <p:cTn id="9" dur="1000"/>
                                        <p:tgtEl>
                                          <p:spTgt spid="20485">
                                            <p:txEl>
                                              <p:pRg st="0" end="0"/>
                                            </p:txEl>
                                          </p:spTgt>
                                        </p:tgtEl>
                                      </p:cBhvr>
                                    </p:animEffect>
                                  </p:childTnLst>
                                </p:cTn>
                              </p:par>
                              <p:par>
                                <p:cTn id="10" presetID="29" presetClass="entr" presetSubtype="0" fill="hold" nodeType="withEffect">
                                  <p:stCondLst>
                                    <p:cond delay="0"/>
                                  </p:stCondLst>
                                  <p:childTnLst>
                                    <p:set>
                                      <p:cBhvr>
                                        <p:cTn id="11" dur="1" fill="hold">
                                          <p:stCondLst>
                                            <p:cond delay="0"/>
                                          </p:stCondLst>
                                        </p:cTn>
                                        <p:tgtEl>
                                          <p:spTgt spid="20485">
                                            <p:txEl>
                                              <p:pRg st="1" end="1"/>
                                            </p:txEl>
                                          </p:spTgt>
                                        </p:tgtEl>
                                        <p:attrNameLst>
                                          <p:attrName>style.visibility</p:attrName>
                                        </p:attrNameLst>
                                      </p:cBhvr>
                                      <p:to>
                                        <p:strVal val="visible"/>
                                      </p:to>
                                    </p:set>
                                    <p:anim calcmode="lin" valueType="num">
                                      <p:cBhvr>
                                        <p:cTn id="12" dur="1000" fill="hold"/>
                                        <p:tgtEl>
                                          <p:spTgt spid="20485">
                                            <p:txEl>
                                              <p:pRg st="1" end="1"/>
                                            </p:txEl>
                                          </p:spTgt>
                                        </p:tgtEl>
                                        <p:attrNameLst>
                                          <p:attrName>ppt_x</p:attrName>
                                        </p:attrNameLst>
                                      </p:cBhvr>
                                      <p:tavLst>
                                        <p:tav tm="0">
                                          <p:val>
                                            <p:strVal val="#ppt_x-.2"/>
                                          </p:val>
                                        </p:tav>
                                        <p:tav tm="100000">
                                          <p:val>
                                            <p:strVal val="#ppt_x"/>
                                          </p:val>
                                        </p:tav>
                                      </p:tavLst>
                                    </p:anim>
                                    <p:anim calcmode="lin" valueType="num">
                                      <p:cBhvr>
                                        <p:cTn id="13" dur="1000" fill="hold"/>
                                        <p:tgtEl>
                                          <p:spTgt spid="20485">
                                            <p:txEl>
                                              <p:pRg st="1" end="1"/>
                                            </p:txEl>
                                          </p:spTgt>
                                        </p:tgtEl>
                                        <p:attrNameLst>
                                          <p:attrName>ppt_y</p:attrName>
                                        </p:attrNameLst>
                                      </p:cBhvr>
                                      <p:tavLst>
                                        <p:tav tm="0">
                                          <p:val>
                                            <p:strVal val="#ppt_y"/>
                                          </p:val>
                                        </p:tav>
                                        <p:tav tm="100000">
                                          <p:val>
                                            <p:strVal val="#ppt_y"/>
                                          </p:val>
                                        </p:tav>
                                      </p:tavLst>
                                    </p:anim>
                                    <p:animEffect transition="in" filter="wipe(right)" prLst="gradientSize: 0.1">
                                      <p:cBhvr>
                                        <p:cTn id="14" dur="1000"/>
                                        <p:tgtEl>
                                          <p:spTgt spid="20485">
                                            <p:txEl>
                                              <p:pRg st="1" end="1"/>
                                            </p:txEl>
                                          </p:spTgt>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29" presetClass="entr" presetSubtype="0" fill="hold" nodeType="clickEffect">
                                  <p:stCondLst>
                                    <p:cond delay="0"/>
                                  </p:stCondLst>
                                  <p:childTnLst>
                                    <p:set>
                                      <p:cBhvr>
                                        <p:cTn id="18" dur="1" fill="hold">
                                          <p:stCondLst>
                                            <p:cond delay="0"/>
                                          </p:stCondLst>
                                        </p:cTn>
                                        <p:tgtEl>
                                          <p:spTgt spid="20485">
                                            <p:txEl>
                                              <p:pRg st="2" end="2"/>
                                            </p:txEl>
                                          </p:spTgt>
                                        </p:tgtEl>
                                        <p:attrNameLst>
                                          <p:attrName>style.visibility</p:attrName>
                                        </p:attrNameLst>
                                      </p:cBhvr>
                                      <p:to>
                                        <p:strVal val="visible"/>
                                      </p:to>
                                    </p:set>
                                    <p:anim calcmode="lin" valueType="num">
                                      <p:cBhvr>
                                        <p:cTn id="19" dur="1000" fill="hold"/>
                                        <p:tgtEl>
                                          <p:spTgt spid="20485">
                                            <p:txEl>
                                              <p:pRg st="2" end="2"/>
                                            </p:txEl>
                                          </p:spTgt>
                                        </p:tgtEl>
                                        <p:attrNameLst>
                                          <p:attrName>ppt_x</p:attrName>
                                        </p:attrNameLst>
                                      </p:cBhvr>
                                      <p:tavLst>
                                        <p:tav tm="0">
                                          <p:val>
                                            <p:strVal val="#ppt_x-.2"/>
                                          </p:val>
                                        </p:tav>
                                        <p:tav tm="100000">
                                          <p:val>
                                            <p:strVal val="#ppt_x"/>
                                          </p:val>
                                        </p:tav>
                                      </p:tavLst>
                                    </p:anim>
                                    <p:anim calcmode="lin" valueType="num">
                                      <p:cBhvr>
                                        <p:cTn id="20" dur="1000" fill="hold"/>
                                        <p:tgtEl>
                                          <p:spTgt spid="20485">
                                            <p:txEl>
                                              <p:pRg st="2" end="2"/>
                                            </p:txEl>
                                          </p:spTgt>
                                        </p:tgtEl>
                                        <p:attrNameLst>
                                          <p:attrName>ppt_y</p:attrName>
                                        </p:attrNameLst>
                                      </p:cBhvr>
                                      <p:tavLst>
                                        <p:tav tm="0">
                                          <p:val>
                                            <p:strVal val="#ppt_y"/>
                                          </p:val>
                                        </p:tav>
                                        <p:tav tm="100000">
                                          <p:val>
                                            <p:strVal val="#ppt_y"/>
                                          </p:val>
                                        </p:tav>
                                      </p:tavLst>
                                    </p:anim>
                                    <p:animEffect transition="in" filter="wipe(right)" prLst="gradientSize: 0.1">
                                      <p:cBhvr>
                                        <p:cTn id="21" dur="1000"/>
                                        <p:tgtEl>
                                          <p:spTgt spid="20485">
                                            <p:txEl>
                                              <p:pRg st="2" end="2"/>
                                            </p:txEl>
                                          </p:spTgt>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10" presetClass="entr" presetSubtype="0" fill="hold" nodeType="clickEffect">
                                  <p:stCondLst>
                                    <p:cond delay="0"/>
                                  </p:stCondLst>
                                  <p:childTnLst>
                                    <p:set>
                                      <p:cBhvr>
                                        <p:cTn id="25" dur="1" fill="hold">
                                          <p:stCondLst>
                                            <p:cond delay="0"/>
                                          </p:stCondLst>
                                        </p:cTn>
                                        <p:tgtEl>
                                          <p:spTgt spid="20485">
                                            <p:txEl>
                                              <p:pRg st="3" end="3"/>
                                            </p:txEl>
                                          </p:spTgt>
                                        </p:tgtEl>
                                        <p:attrNameLst>
                                          <p:attrName>style.visibility</p:attrName>
                                        </p:attrNameLst>
                                      </p:cBhvr>
                                      <p:to>
                                        <p:strVal val="visible"/>
                                      </p:to>
                                    </p:set>
                                    <p:animEffect transition="in" filter="fade">
                                      <p:cBhvr>
                                        <p:cTn id="26" dur="2000"/>
                                        <p:tgtEl>
                                          <p:spTgt spid="20485">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0485">
                                            <p:txEl>
                                              <p:pRg st="4" end="4"/>
                                            </p:txEl>
                                          </p:spTgt>
                                        </p:tgtEl>
                                        <p:attrNameLst>
                                          <p:attrName>style.visibility</p:attrName>
                                        </p:attrNameLst>
                                      </p:cBhvr>
                                      <p:to>
                                        <p:strVal val="visible"/>
                                      </p:to>
                                    </p:set>
                                    <p:animEffect transition="in" filter="fade">
                                      <p:cBhvr>
                                        <p:cTn id="29" dur="2000"/>
                                        <p:tgtEl>
                                          <p:spTgt spid="20485">
                                            <p:txEl>
                                              <p:pRg st="4" end="4"/>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0" presetClass="entr" presetSubtype="0" fill="hold" nodeType="clickEffect">
                                  <p:stCondLst>
                                    <p:cond delay="0"/>
                                  </p:stCondLst>
                                  <p:childTnLst>
                                    <p:set>
                                      <p:cBhvr>
                                        <p:cTn id="33" dur="1" fill="hold">
                                          <p:stCondLst>
                                            <p:cond delay="0"/>
                                          </p:stCondLst>
                                        </p:cTn>
                                        <p:tgtEl>
                                          <p:spTgt spid="20485">
                                            <p:txEl>
                                              <p:pRg st="5" end="5"/>
                                            </p:txEl>
                                          </p:spTgt>
                                        </p:tgtEl>
                                        <p:attrNameLst>
                                          <p:attrName>style.visibility</p:attrName>
                                        </p:attrNameLst>
                                      </p:cBhvr>
                                      <p:to>
                                        <p:strVal val="visible"/>
                                      </p:to>
                                    </p:set>
                                    <p:animEffect transition="in" filter="fade">
                                      <p:cBhvr>
                                        <p:cTn id="34" dur="2000"/>
                                        <p:tgtEl>
                                          <p:spTgt spid="20485">
                                            <p:txEl>
                                              <p:pRg st="5" end="5"/>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0485">
                                            <p:txEl>
                                              <p:pRg st="6" end="6"/>
                                            </p:txEl>
                                          </p:spTgt>
                                        </p:tgtEl>
                                        <p:attrNameLst>
                                          <p:attrName>style.visibility</p:attrName>
                                        </p:attrNameLst>
                                      </p:cBhvr>
                                      <p:to>
                                        <p:strVal val="visible"/>
                                      </p:to>
                                    </p:set>
                                    <p:animEffect transition="in" filter="fade">
                                      <p:cBhvr>
                                        <p:cTn id="37" dur="2000"/>
                                        <p:tgtEl>
                                          <p:spTgt spid="2048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xfrm>
            <a:off x="179512" y="277813"/>
            <a:ext cx="8507288" cy="1143000"/>
          </a:xfrm>
        </p:spPr>
        <p:txBody>
          <a:bodyPr/>
          <a:lstStyle/>
          <a:p>
            <a:pPr algn="ctr"/>
            <a:r>
              <a:rPr lang="zh-CN" altLang="en-US" sz="4300" b="1" dirty="0">
                <a:latin typeface="黑体" pitchFamily="2" charset="-122"/>
                <a:ea typeface="黑体" pitchFamily="2" charset="-122"/>
              </a:rPr>
              <a:t>印刷缺陷检测系统</a:t>
            </a:r>
          </a:p>
        </p:txBody>
      </p:sp>
      <p:sp>
        <p:nvSpPr>
          <p:cNvPr id="104451" name="Rectangle 3"/>
          <p:cNvSpPr>
            <a:spLocks noGrp="1" noChangeArrowheads="1"/>
          </p:cNvSpPr>
          <p:nvPr>
            <p:ph type="body" idx="1"/>
          </p:nvPr>
        </p:nvSpPr>
        <p:spPr>
          <a:xfrm>
            <a:off x="468313" y="2017713"/>
            <a:ext cx="8486775" cy="4114800"/>
          </a:xfrm>
        </p:spPr>
        <p:txBody>
          <a:bodyPr/>
          <a:lstStyle/>
          <a:p>
            <a:pPr>
              <a:buFont typeface="Wingdings" pitchFamily="2" charset="2"/>
              <a:buNone/>
            </a:pPr>
            <a:endParaRPr lang="zh-CN" altLang="zh-CN"/>
          </a:p>
        </p:txBody>
      </p:sp>
      <p:grpSp>
        <p:nvGrpSpPr>
          <p:cNvPr id="104452" name="Group 4"/>
          <p:cNvGrpSpPr>
            <a:grpSpLocks/>
          </p:cNvGrpSpPr>
          <p:nvPr/>
        </p:nvGrpSpPr>
        <p:grpSpPr bwMode="auto">
          <a:xfrm>
            <a:off x="1054100" y="1916113"/>
            <a:ext cx="7124700" cy="4724400"/>
            <a:chOff x="528" y="1200"/>
            <a:chExt cx="4488" cy="2976"/>
          </a:xfrm>
        </p:grpSpPr>
        <p:grpSp>
          <p:nvGrpSpPr>
            <p:cNvPr id="104453" name="Group 5"/>
            <p:cNvGrpSpPr>
              <a:grpSpLocks/>
            </p:cNvGrpSpPr>
            <p:nvPr/>
          </p:nvGrpSpPr>
          <p:grpSpPr bwMode="auto">
            <a:xfrm>
              <a:off x="2928" y="1200"/>
              <a:ext cx="2088" cy="1008"/>
              <a:chOff x="2928" y="1296"/>
              <a:chExt cx="2088" cy="1008"/>
            </a:xfrm>
          </p:grpSpPr>
          <p:pic>
            <p:nvPicPr>
              <p:cNvPr id="104454" name="Picture 6" descr="s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1296"/>
                <a:ext cx="2088" cy="755"/>
              </a:xfrm>
              <a:prstGeom prst="rect">
                <a:avLst/>
              </a:prstGeom>
              <a:noFill/>
              <a:extLst>
                <a:ext uri="{909E8E84-426E-40DD-AFC4-6F175D3DCCD1}">
                  <a14:hiddenFill xmlns:a14="http://schemas.microsoft.com/office/drawing/2010/main">
                    <a:solidFill>
                      <a:srgbClr val="FFFFFF"/>
                    </a:solidFill>
                  </a14:hiddenFill>
                </a:ext>
              </a:extLst>
            </p:spPr>
          </p:pic>
          <p:sp>
            <p:nvSpPr>
              <p:cNvPr id="104455" name="Text Box 7"/>
              <p:cNvSpPr txBox="1">
                <a:spLocks noChangeArrowheads="1"/>
              </p:cNvSpPr>
              <p:nvPr/>
            </p:nvSpPr>
            <p:spPr bwMode="auto">
              <a:xfrm>
                <a:off x="3744" y="2016"/>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a:latin typeface="Times New Roman" pitchFamily="18" charset="0"/>
                    <a:ea typeface="黑体" pitchFamily="2" charset="-122"/>
                  </a:rPr>
                  <a:t>标准</a:t>
                </a:r>
              </a:p>
            </p:txBody>
          </p:sp>
        </p:grpSp>
        <p:grpSp>
          <p:nvGrpSpPr>
            <p:cNvPr id="104456" name="Group 8"/>
            <p:cNvGrpSpPr>
              <a:grpSpLocks/>
            </p:cNvGrpSpPr>
            <p:nvPr/>
          </p:nvGrpSpPr>
          <p:grpSpPr bwMode="auto">
            <a:xfrm>
              <a:off x="528" y="1200"/>
              <a:ext cx="2040" cy="1008"/>
              <a:chOff x="528" y="1296"/>
              <a:chExt cx="2040" cy="1008"/>
            </a:xfrm>
          </p:grpSpPr>
          <p:pic>
            <p:nvPicPr>
              <p:cNvPr id="104457" name="Picture 9" descr="s2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1296"/>
                <a:ext cx="2040" cy="738"/>
              </a:xfrm>
              <a:prstGeom prst="rect">
                <a:avLst/>
              </a:prstGeom>
              <a:noFill/>
              <a:extLst>
                <a:ext uri="{909E8E84-426E-40DD-AFC4-6F175D3DCCD1}">
                  <a14:hiddenFill xmlns:a14="http://schemas.microsoft.com/office/drawing/2010/main">
                    <a:solidFill>
                      <a:srgbClr val="FFFFFF"/>
                    </a:solidFill>
                  </a14:hiddenFill>
                </a:ext>
              </a:extLst>
            </p:spPr>
          </p:pic>
          <p:sp>
            <p:nvSpPr>
              <p:cNvPr id="104458" name="Text Box 10"/>
              <p:cNvSpPr txBox="1">
                <a:spLocks noChangeArrowheads="1"/>
              </p:cNvSpPr>
              <p:nvPr/>
            </p:nvSpPr>
            <p:spPr bwMode="auto">
              <a:xfrm>
                <a:off x="1104" y="2016"/>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a:latin typeface="Times New Roman" pitchFamily="18" charset="0"/>
                    <a:ea typeface="黑体" pitchFamily="2" charset="-122"/>
                  </a:rPr>
                  <a:t>印刷不实</a:t>
                </a:r>
              </a:p>
            </p:txBody>
          </p:sp>
          <p:sp>
            <p:nvSpPr>
              <p:cNvPr id="104459" name="Rectangle 11"/>
              <p:cNvSpPr>
                <a:spLocks noChangeArrowheads="1"/>
              </p:cNvSpPr>
              <p:nvPr/>
            </p:nvSpPr>
            <p:spPr bwMode="auto">
              <a:xfrm>
                <a:off x="1344" y="1728"/>
                <a:ext cx="144" cy="24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104460" name="Picture 12" descr="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8" y="2160"/>
              <a:ext cx="929" cy="2016"/>
            </a:xfrm>
            <a:prstGeom prst="rect">
              <a:avLst/>
            </a:prstGeom>
            <a:noFill/>
            <a:extLst>
              <a:ext uri="{909E8E84-426E-40DD-AFC4-6F175D3DCCD1}">
                <a14:hiddenFill xmlns:a14="http://schemas.microsoft.com/office/drawing/2010/main">
                  <a:solidFill>
                    <a:srgbClr val="FFFFFF"/>
                  </a:solidFill>
                </a14:hiddenFill>
              </a:ext>
            </a:extLst>
          </p:spPr>
        </p:pic>
        <p:sp>
          <p:nvSpPr>
            <p:cNvPr id="104461" name="Line 13"/>
            <p:cNvSpPr>
              <a:spLocks noChangeShapeType="1"/>
            </p:cNvSpPr>
            <p:nvPr/>
          </p:nvSpPr>
          <p:spPr bwMode="auto">
            <a:xfrm>
              <a:off x="1440" y="1824"/>
              <a:ext cx="480" cy="1056"/>
            </a:xfrm>
            <a:prstGeom prst="line">
              <a:avLst/>
            </a:prstGeom>
            <a:noFill/>
            <a:ln w="76200" cmpd="tri">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4462" name="Text Box 14"/>
          <p:cNvSpPr txBox="1">
            <a:spLocks noChangeArrowheads="1"/>
          </p:cNvSpPr>
          <p:nvPr/>
        </p:nvSpPr>
        <p:spPr bwMode="auto">
          <a:xfrm>
            <a:off x="6159500" y="5734050"/>
            <a:ext cx="1752600" cy="366713"/>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chemeClr val="bg2"/>
                </a:solidFill>
                <a:latin typeface="Verdana" pitchFamily="34" charset="0"/>
              </a:rPr>
              <a:t>印刷不实检测</a:t>
            </a:r>
          </a:p>
        </p:txBody>
      </p:sp>
    </p:spTree>
    <p:extLst>
      <p:ext uri="{BB962C8B-B14F-4D97-AF65-F5344CB8AC3E}">
        <p14:creationId xmlns:p14="http://schemas.microsoft.com/office/powerpoint/2010/main" val="4092163839"/>
      </p:ext>
    </p:extLst>
  </p:cSld>
  <p:clrMapOvr>
    <a:masterClrMapping/>
  </p:clrMapOvr>
  <p:transition>
    <p:blinds dir="vert"/>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a:xfrm>
            <a:off x="179512" y="277813"/>
            <a:ext cx="8507288" cy="1143000"/>
          </a:xfrm>
        </p:spPr>
        <p:txBody>
          <a:bodyPr/>
          <a:lstStyle/>
          <a:p>
            <a:pPr algn="ctr"/>
            <a:r>
              <a:rPr lang="zh-CN" altLang="en-US" sz="4300" b="1" dirty="0">
                <a:latin typeface="黑体" pitchFamily="2" charset="-122"/>
                <a:ea typeface="黑体" pitchFamily="2" charset="-122"/>
              </a:rPr>
              <a:t>印刷缺陷检测系统</a:t>
            </a:r>
          </a:p>
        </p:txBody>
      </p:sp>
      <p:sp>
        <p:nvSpPr>
          <p:cNvPr id="105475" name="Rectangle 3"/>
          <p:cNvSpPr>
            <a:spLocks noGrp="1" noChangeArrowheads="1"/>
          </p:cNvSpPr>
          <p:nvPr>
            <p:ph type="body" idx="1"/>
          </p:nvPr>
        </p:nvSpPr>
        <p:spPr>
          <a:xfrm>
            <a:off x="611188" y="2017713"/>
            <a:ext cx="8343900" cy="4114800"/>
          </a:xfrm>
        </p:spPr>
        <p:txBody>
          <a:bodyPr/>
          <a:lstStyle/>
          <a:p>
            <a:pPr>
              <a:buFont typeface="Wingdings" pitchFamily="2" charset="2"/>
              <a:buNone/>
            </a:pPr>
            <a:endParaRPr lang="zh-CN" altLang="zh-CN"/>
          </a:p>
        </p:txBody>
      </p:sp>
      <p:grpSp>
        <p:nvGrpSpPr>
          <p:cNvPr id="105476" name="Group 4"/>
          <p:cNvGrpSpPr>
            <a:grpSpLocks/>
          </p:cNvGrpSpPr>
          <p:nvPr/>
        </p:nvGrpSpPr>
        <p:grpSpPr bwMode="auto">
          <a:xfrm>
            <a:off x="1130300" y="2273300"/>
            <a:ext cx="7124700" cy="4038600"/>
            <a:chOff x="576" y="1296"/>
            <a:chExt cx="4488" cy="2544"/>
          </a:xfrm>
        </p:grpSpPr>
        <p:grpSp>
          <p:nvGrpSpPr>
            <p:cNvPr id="105477" name="Group 5"/>
            <p:cNvGrpSpPr>
              <a:grpSpLocks/>
            </p:cNvGrpSpPr>
            <p:nvPr/>
          </p:nvGrpSpPr>
          <p:grpSpPr bwMode="auto">
            <a:xfrm>
              <a:off x="576" y="1296"/>
              <a:ext cx="2040" cy="1008"/>
              <a:chOff x="576" y="1296"/>
              <a:chExt cx="2040" cy="1008"/>
            </a:xfrm>
          </p:grpSpPr>
          <p:pic>
            <p:nvPicPr>
              <p:cNvPr id="105478" name="Picture 6" descr="s2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 y="1296"/>
                <a:ext cx="2040" cy="738"/>
              </a:xfrm>
              <a:prstGeom prst="rect">
                <a:avLst/>
              </a:prstGeom>
              <a:noFill/>
              <a:extLst>
                <a:ext uri="{909E8E84-426E-40DD-AFC4-6F175D3DCCD1}">
                  <a14:hiddenFill xmlns:a14="http://schemas.microsoft.com/office/drawing/2010/main">
                    <a:solidFill>
                      <a:srgbClr val="FFFFFF"/>
                    </a:solidFill>
                  </a14:hiddenFill>
                </a:ext>
              </a:extLst>
            </p:spPr>
          </p:pic>
          <p:sp>
            <p:nvSpPr>
              <p:cNvPr id="105479" name="Text Box 7"/>
              <p:cNvSpPr txBox="1">
                <a:spLocks noChangeArrowheads="1"/>
              </p:cNvSpPr>
              <p:nvPr/>
            </p:nvSpPr>
            <p:spPr bwMode="auto">
              <a:xfrm>
                <a:off x="1344" y="2016"/>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itchFamily="18" charset="0"/>
                    <a:ea typeface="黑体" pitchFamily="2" charset="-122"/>
                  </a:rPr>
                  <a:t>污点</a:t>
                </a:r>
              </a:p>
            </p:txBody>
          </p:sp>
          <p:sp>
            <p:nvSpPr>
              <p:cNvPr id="105480" name="Rectangle 8"/>
              <p:cNvSpPr>
                <a:spLocks noChangeArrowheads="1"/>
              </p:cNvSpPr>
              <p:nvPr/>
            </p:nvSpPr>
            <p:spPr bwMode="auto">
              <a:xfrm>
                <a:off x="1374" y="1374"/>
                <a:ext cx="113" cy="113"/>
              </a:xfrm>
              <a:prstGeom prst="rect">
                <a:avLst/>
              </a:prstGeom>
              <a:noFill/>
              <a:ln w="9525">
                <a:solidFill>
                  <a:srgbClr val="FF33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5481" name="Group 9"/>
            <p:cNvGrpSpPr>
              <a:grpSpLocks/>
            </p:cNvGrpSpPr>
            <p:nvPr/>
          </p:nvGrpSpPr>
          <p:grpSpPr bwMode="auto">
            <a:xfrm>
              <a:off x="2976" y="1296"/>
              <a:ext cx="2088" cy="1008"/>
              <a:chOff x="2976" y="1296"/>
              <a:chExt cx="2088" cy="1008"/>
            </a:xfrm>
          </p:grpSpPr>
          <p:pic>
            <p:nvPicPr>
              <p:cNvPr id="105482" name="Picture 10" descr="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 y="1296"/>
                <a:ext cx="2088" cy="755"/>
              </a:xfrm>
              <a:prstGeom prst="rect">
                <a:avLst/>
              </a:prstGeom>
              <a:noFill/>
              <a:extLst>
                <a:ext uri="{909E8E84-426E-40DD-AFC4-6F175D3DCCD1}">
                  <a14:hiddenFill xmlns:a14="http://schemas.microsoft.com/office/drawing/2010/main">
                    <a:solidFill>
                      <a:srgbClr val="FFFFFF"/>
                    </a:solidFill>
                  </a14:hiddenFill>
                </a:ext>
              </a:extLst>
            </p:spPr>
          </p:pic>
          <p:sp>
            <p:nvSpPr>
              <p:cNvPr id="105483" name="Text Box 11"/>
              <p:cNvSpPr txBox="1">
                <a:spLocks noChangeArrowheads="1"/>
              </p:cNvSpPr>
              <p:nvPr/>
            </p:nvSpPr>
            <p:spPr bwMode="auto">
              <a:xfrm>
                <a:off x="3648" y="2016"/>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itchFamily="18" charset="0"/>
                    <a:ea typeface="黑体" pitchFamily="2" charset="-122"/>
                  </a:rPr>
                  <a:t>标准</a:t>
                </a:r>
              </a:p>
            </p:txBody>
          </p:sp>
        </p:grpSp>
        <p:pic>
          <p:nvPicPr>
            <p:cNvPr id="105484" name="Picture 12" descr="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8" y="2400"/>
              <a:ext cx="1440" cy="1440"/>
            </a:xfrm>
            <a:prstGeom prst="rect">
              <a:avLst/>
            </a:prstGeom>
            <a:noFill/>
            <a:extLst>
              <a:ext uri="{909E8E84-426E-40DD-AFC4-6F175D3DCCD1}">
                <a14:hiddenFill xmlns:a14="http://schemas.microsoft.com/office/drawing/2010/main">
                  <a:solidFill>
                    <a:srgbClr val="FFFFFF"/>
                  </a:solidFill>
                </a14:hiddenFill>
              </a:ext>
            </a:extLst>
          </p:spPr>
        </p:pic>
        <p:sp>
          <p:nvSpPr>
            <p:cNvPr id="105485" name="Line 13"/>
            <p:cNvSpPr>
              <a:spLocks noChangeShapeType="1"/>
            </p:cNvSpPr>
            <p:nvPr/>
          </p:nvSpPr>
          <p:spPr bwMode="auto">
            <a:xfrm>
              <a:off x="1488" y="1440"/>
              <a:ext cx="624" cy="1008"/>
            </a:xfrm>
            <a:prstGeom prst="line">
              <a:avLst/>
            </a:prstGeom>
            <a:noFill/>
            <a:ln w="76200" cmpd="tri">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5486" name="Oval 14"/>
          <p:cNvSpPr>
            <a:spLocks noChangeArrowheads="1"/>
          </p:cNvSpPr>
          <p:nvPr/>
        </p:nvSpPr>
        <p:spPr bwMode="auto">
          <a:xfrm>
            <a:off x="3873500" y="4864100"/>
            <a:ext cx="609600" cy="609600"/>
          </a:xfrm>
          <a:prstGeom prst="ellipse">
            <a:avLst/>
          </a:prstGeom>
          <a:noFill/>
          <a:ln w="952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487" name="Text Box 15"/>
          <p:cNvSpPr txBox="1">
            <a:spLocks noChangeArrowheads="1"/>
          </p:cNvSpPr>
          <p:nvPr/>
        </p:nvSpPr>
        <p:spPr bwMode="auto">
          <a:xfrm>
            <a:off x="6388100" y="6165850"/>
            <a:ext cx="1371600" cy="366713"/>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chemeClr val="bg2"/>
                </a:solidFill>
                <a:latin typeface="Verdana" pitchFamily="34" charset="0"/>
              </a:rPr>
              <a:t>污点检测</a:t>
            </a:r>
          </a:p>
        </p:txBody>
      </p:sp>
    </p:spTree>
    <p:extLst>
      <p:ext uri="{BB962C8B-B14F-4D97-AF65-F5344CB8AC3E}">
        <p14:creationId xmlns:p14="http://schemas.microsoft.com/office/powerpoint/2010/main" val="395741758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5486"/>
                                        </p:tgtEl>
                                        <p:attrNameLst>
                                          <p:attrName>style.visibility</p:attrName>
                                        </p:attrNameLst>
                                      </p:cBhvr>
                                      <p:to>
                                        <p:strVal val="visible"/>
                                      </p:to>
                                    </p:set>
                                    <p:animEffect transition="in" filter="dissolve">
                                      <p:cBhvr>
                                        <p:cTn id="7" dur="500"/>
                                        <p:tgtEl>
                                          <p:spTgt spid="1054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8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179512" y="277813"/>
            <a:ext cx="8507288" cy="1143000"/>
          </a:xfrm>
        </p:spPr>
        <p:txBody>
          <a:bodyPr/>
          <a:lstStyle/>
          <a:p>
            <a:pPr algn="ctr"/>
            <a:r>
              <a:rPr lang="zh-CN" altLang="en-US" sz="4300" b="1" dirty="0">
                <a:latin typeface="黑体" pitchFamily="2" charset="-122"/>
                <a:ea typeface="黑体" pitchFamily="2" charset="-122"/>
              </a:rPr>
              <a:t>印刷缺陷检测系统</a:t>
            </a:r>
          </a:p>
        </p:txBody>
      </p:sp>
      <p:sp>
        <p:nvSpPr>
          <p:cNvPr id="106499" name="Rectangle 3"/>
          <p:cNvSpPr>
            <a:spLocks noGrp="1" noChangeArrowheads="1"/>
          </p:cNvSpPr>
          <p:nvPr>
            <p:ph type="body" idx="1"/>
          </p:nvPr>
        </p:nvSpPr>
        <p:spPr>
          <a:xfrm>
            <a:off x="755650" y="2017713"/>
            <a:ext cx="8199438" cy="4114800"/>
          </a:xfrm>
        </p:spPr>
        <p:txBody>
          <a:bodyPr/>
          <a:lstStyle/>
          <a:p>
            <a:pPr>
              <a:buFont typeface="Wingdings" pitchFamily="2" charset="2"/>
              <a:buNone/>
            </a:pPr>
            <a:endParaRPr lang="zh-CN" altLang="zh-CN"/>
          </a:p>
        </p:txBody>
      </p:sp>
      <p:grpSp>
        <p:nvGrpSpPr>
          <p:cNvPr id="106500" name="Group 4"/>
          <p:cNvGrpSpPr>
            <a:grpSpLocks/>
          </p:cNvGrpSpPr>
          <p:nvPr/>
        </p:nvGrpSpPr>
        <p:grpSpPr bwMode="auto">
          <a:xfrm>
            <a:off x="596900" y="2425700"/>
            <a:ext cx="7772400" cy="3400425"/>
            <a:chOff x="240" y="1392"/>
            <a:chExt cx="4896" cy="2142"/>
          </a:xfrm>
        </p:grpSpPr>
        <p:grpSp>
          <p:nvGrpSpPr>
            <p:cNvPr id="106501" name="Group 5"/>
            <p:cNvGrpSpPr>
              <a:grpSpLocks/>
            </p:cNvGrpSpPr>
            <p:nvPr/>
          </p:nvGrpSpPr>
          <p:grpSpPr bwMode="auto">
            <a:xfrm>
              <a:off x="576" y="1392"/>
              <a:ext cx="2040" cy="1008"/>
              <a:chOff x="336" y="2784"/>
              <a:chExt cx="2040" cy="1008"/>
            </a:xfrm>
          </p:grpSpPr>
          <p:pic>
            <p:nvPicPr>
              <p:cNvPr id="106502" name="Picture 6" descr="s2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 y="2784"/>
                <a:ext cx="2040" cy="738"/>
              </a:xfrm>
              <a:prstGeom prst="rect">
                <a:avLst/>
              </a:prstGeom>
              <a:noFill/>
              <a:extLst>
                <a:ext uri="{909E8E84-426E-40DD-AFC4-6F175D3DCCD1}">
                  <a14:hiddenFill xmlns:a14="http://schemas.microsoft.com/office/drawing/2010/main">
                    <a:solidFill>
                      <a:srgbClr val="FFFFFF"/>
                    </a:solidFill>
                  </a14:hiddenFill>
                </a:ext>
              </a:extLst>
            </p:spPr>
          </p:pic>
          <p:sp>
            <p:nvSpPr>
              <p:cNvPr id="106503" name="Text Box 7"/>
              <p:cNvSpPr txBox="1">
                <a:spLocks noChangeArrowheads="1"/>
              </p:cNvSpPr>
              <p:nvPr/>
            </p:nvSpPr>
            <p:spPr bwMode="auto">
              <a:xfrm>
                <a:off x="1056" y="3504"/>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itchFamily="18" charset="0"/>
                    <a:ea typeface="黑体" pitchFamily="2" charset="-122"/>
                  </a:rPr>
                  <a:t>刀丝</a:t>
                </a:r>
              </a:p>
            </p:txBody>
          </p:sp>
        </p:grpSp>
        <p:grpSp>
          <p:nvGrpSpPr>
            <p:cNvPr id="106504" name="Group 8"/>
            <p:cNvGrpSpPr>
              <a:grpSpLocks/>
            </p:cNvGrpSpPr>
            <p:nvPr/>
          </p:nvGrpSpPr>
          <p:grpSpPr bwMode="auto">
            <a:xfrm>
              <a:off x="2832" y="1392"/>
              <a:ext cx="2088" cy="970"/>
              <a:chOff x="2832" y="1392"/>
              <a:chExt cx="2088" cy="970"/>
            </a:xfrm>
          </p:grpSpPr>
          <p:pic>
            <p:nvPicPr>
              <p:cNvPr id="106505" name="Picture 9" descr="s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2" y="1392"/>
                <a:ext cx="2088" cy="755"/>
              </a:xfrm>
              <a:prstGeom prst="rect">
                <a:avLst/>
              </a:prstGeom>
              <a:noFill/>
              <a:extLst>
                <a:ext uri="{909E8E84-426E-40DD-AFC4-6F175D3DCCD1}">
                  <a14:hiddenFill xmlns:a14="http://schemas.microsoft.com/office/drawing/2010/main">
                    <a:solidFill>
                      <a:srgbClr val="FFFFFF"/>
                    </a:solidFill>
                  </a14:hiddenFill>
                </a:ext>
              </a:extLst>
            </p:spPr>
          </p:pic>
          <p:sp>
            <p:nvSpPr>
              <p:cNvPr id="106506" name="Text Box 10"/>
              <p:cNvSpPr txBox="1">
                <a:spLocks noChangeArrowheads="1"/>
              </p:cNvSpPr>
              <p:nvPr/>
            </p:nvSpPr>
            <p:spPr bwMode="auto">
              <a:xfrm>
                <a:off x="3504" y="2112"/>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b="1">
                    <a:latin typeface="Verdana" pitchFamily="34" charset="0"/>
                    <a:ea typeface="黑体" pitchFamily="2" charset="-122"/>
                  </a:rPr>
                  <a:t>标准</a:t>
                </a:r>
              </a:p>
            </p:txBody>
          </p:sp>
        </p:grpSp>
        <p:pic>
          <p:nvPicPr>
            <p:cNvPr id="106507" name="Picture 11" descr="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 y="2496"/>
              <a:ext cx="4896" cy="1038"/>
            </a:xfrm>
            <a:prstGeom prst="rect">
              <a:avLst/>
            </a:prstGeom>
            <a:noFill/>
            <a:extLst>
              <a:ext uri="{909E8E84-426E-40DD-AFC4-6F175D3DCCD1}">
                <a14:hiddenFill xmlns:a14="http://schemas.microsoft.com/office/drawing/2010/main">
                  <a:solidFill>
                    <a:srgbClr val="FFFFFF"/>
                  </a:solidFill>
                </a14:hiddenFill>
              </a:ext>
            </a:extLst>
          </p:spPr>
        </p:pic>
        <p:sp>
          <p:nvSpPr>
            <p:cNvPr id="106508" name="Line 12"/>
            <p:cNvSpPr>
              <a:spLocks noChangeShapeType="1"/>
            </p:cNvSpPr>
            <p:nvPr/>
          </p:nvSpPr>
          <p:spPr bwMode="auto">
            <a:xfrm>
              <a:off x="1872" y="2016"/>
              <a:ext cx="0" cy="432"/>
            </a:xfrm>
            <a:prstGeom prst="line">
              <a:avLst/>
            </a:prstGeom>
            <a:noFill/>
            <a:ln w="76200" cmpd="tri">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6509" name="Text Box 13"/>
          <p:cNvSpPr txBox="1">
            <a:spLocks noChangeArrowheads="1"/>
          </p:cNvSpPr>
          <p:nvPr/>
        </p:nvSpPr>
        <p:spPr bwMode="auto">
          <a:xfrm>
            <a:off x="7073900" y="6237288"/>
            <a:ext cx="1295400" cy="366712"/>
          </a:xfrm>
          <a:prstGeom prst="rect">
            <a:avLst/>
          </a:prstGeom>
          <a:solidFill>
            <a:srgbClr val="CC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b="1">
                <a:solidFill>
                  <a:schemeClr val="bg2"/>
                </a:solidFill>
                <a:latin typeface="Verdana" pitchFamily="34" charset="0"/>
              </a:rPr>
              <a:t>刀丝检测</a:t>
            </a:r>
          </a:p>
        </p:txBody>
      </p:sp>
    </p:spTree>
    <p:extLst>
      <p:ext uri="{BB962C8B-B14F-4D97-AF65-F5344CB8AC3E}">
        <p14:creationId xmlns:p14="http://schemas.microsoft.com/office/powerpoint/2010/main" val="686153439"/>
      </p:ext>
    </p:extLst>
  </p:cSld>
  <p:clrMapOvr>
    <a:masterClrMapping/>
  </p:clrMapOvr>
  <p:transition>
    <p:blinds dir="vert"/>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8" name="Picture 4" descr="太空 墙纸"/>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28600"/>
            <a:ext cx="9753600" cy="7315200"/>
          </a:xfrm>
          <a:prstGeom prst="rect">
            <a:avLst/>
          </a:prstGeom>
          <a:noFill/>
          <a:extLst>
            <a:ext uri="{909E8E84-426E-40DD-AFC4-6F175D3DCCD1}">
              <a14:hiddenFill xmlns:a14="http://schemas.microsoft.com/office/drawing/2010/main">
                <a:solidFill>
                  <a:srgbClr val="FFFFFF"/>
                </a:solidFill>
              </a14:hiddenFill>
            </a:ext>
          </a:extLst>
        </p:spPr>
      </p:pic>
      <p:sp>
        <p:nvSpPr>
          <p:cNvPr id="129029" name="Text Box 5"/>
          <p:cNvSpPr txBox="1">
            <a:spLocks noChangeArrowheads="1"/>
          </p:cNvSpPr>
          <p:nvPr/>
        </p:nvSpPr>
        <p:spPr bwMode="auto">
          <a:xfrm>
            <a:off x="539750" y="620713"/>
            <a:ext cx="1655763" cy="5191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just">
              <a:spcBef>
                <a:spcPct val="50000"/>
              </a:spcBef>
            </a:pPr>
            <a:r>
              <a:rPr kumimoji="1" lang="zh-CN" altLang="en-US" sz="2800">
                <a:solidFill>
                  <a:srgbClr val="FFFF00"/>
                </a:solidFill>
                <a:effectLst>
                  <a:outerShdw blurRad="38100" dist="38100" dir="2700000" algn="tl">
                    <a:srgbClr val="000000"/>
                  </a:outerShdw>
                </a:effectLst>
                <a:latin typeface="Times New Roman" pitchFamily="18" charset="0"/>
                <a:ea typeface="华文行楷" pitchFamily="2" charset="-122"/>
              </a:rPr>
              <a:t>空间探索</a:t>
            </a:r>
          </a:p>
        </p:txBody>
      </p:sp>
    </p:spTree>
    <p:extLst>
      <p:ext uri="{BB962C8B-B14F-4D97-AF65-F5344CB8AC3E}">
        <p14:creationId xmlns:p14="http://schemas.microsoft.com/office/powerpoint/2010/main" val="3884020810"/>
      </p:ext>
    </p:extLst>
  </p:cSld>
  <p:clrMapOvr>
    <a:masterClrMapping/>
  </p:clrMapOvr>
  <p:transition>
    <p:blinds dir="vert"/>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2" name="Picture 4" descr="nature1_1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0053" name="Text Box 5"/>
          <p:cNvSpPr txBox="1">
            <a:spLocks noChangeArrowheads="1"/>
          </p:cNvSpPr>
          <p:nvPr/>
        </p:nvSpPr>
        <p:spPr bwMode="auto">
          <a:xfrm>
            <a:off x="-41275" y="241300"/>
            <a:ext cx="29273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600">
                <a:solidFill>
                  <a:srgbClr val="FFFF00"/>
                </a:solidFill>
                <a:effectLst>
                  <a:outerShdw blurRad="38100" dist="38100" dir="2700000" algn="tl">
                    <a:srgbClr val="000000"/>
                  </a:outerShdw>
                </a:effectLst>
                <a:latin typeface="Times New Roman" pitchFamily="18" charset="0"/>
                <a:ea typeface="华文新魏" pitchFamily="2" charset="-122"/>
              </a:rPr>
              <a:t>地球资源勘探</a:t>
            </a:r>
          </a:p>
        </p:txBody>
      </p:sp>
    </p:spTree>
    <p:extLst>
      <p:ext uri="{BB962C8B-B14F-4D97-AF65-F5344CB8AC3E}">
        <p14:creationId xmlns:p14="http://schemas.microsoft.com/office/powerpoint/2010/main" val="125059012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130053"/>
                                        </p:tgtEl>
                                        <p:attrNameLst>
                                          <p:attrName>style.visibility</p:attrName>
                                        </p:attrNameLst>
                                      </p:cBhvr>
                                      <p:to>
                                        <p:strVal val="visible"/>
                                      </p:to>
                                    </p:set>
                                    <p:anim to="" calcmode="lin" valueType="num">
                                      <p:cBhvr>
                                        <p:cTn id="7" dur="1" fill="hold"/>
                                        <p:tgtEl>
                                          <p:spTgt spid="13005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3" grpId="0"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575" y="723900"/>
            <a:ext cx="7562850"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solidFill>
                  <a:srgbClr val="FF0000"/>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6345381"/>
      </p:ext>
    </p:extLst>
  </p:cSld>
  <p:clrMapOvr>
    <a:masterClrMapping/>
  </p:clrMapOvr>
  <p:transition>
    <p:blinds dir="vert"/>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2100" name="Picture 4" descr="clou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88"/>
            <a:ext cx="9144000" cy="6859588"/>
          </a:xfrm>
          <a:prstGeom prst="rect">
            <a:avLst/>
          </a:prstGeom>
          <a:noFill/>
          <a:extLst>
            <a:ext uri="{909E8E84-426E-40DD-AFC4-6F175D3DCCD1}">
              <a14:hiddenFill xmlns:a14="http://schemas.microsoft.com/office/drawing/2010/main">
                <a:solidFill>
                  <a:srgbClr val="FFFFFF"/>
                </a:solidFill>
              </a14:hiddenFill>
            </a:ext>
          </a:extLst>
        </p:spPr>
      </p:pic>
      <p:sp>
        <p:nvSpPr>
          <p:cNvPr id="132101" name="Text Box 5"/>
          <p:cNvSpPr txBox="1">
            <a:spLocks noChangeArrowheads="1"/>
          </p:cNvSpPr>
          <p:nvPr/>
        </p:nvSpPr>
        <p:spPr bwMode="auto">
          <a:xfrm>
            <a:off x="1431925" y="649288"/>
            <a:ext cx="20129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600">
                <a:solidFill>
                  <a:schemeClr val="bg1"/>
                </a:solidFill>
                <a:effectLst>
                  <a:outerShdw blurRad="38100" dist="38100" dir="2700000" algn="tl">
                    <a:srgbClr val="000000"/>
                  </a:outerShdw>
                </a:effectLst>
                <a:latin typeface="Times New Roman" pitchFamily="18" charset="0"/>
                <a:ea typeface="华文新魏" pitchFamily="2" charset="-122"/>
              </a:rPr>
              <a:t>气象云图</a:t>
            </a:r>
          </a:p>
          <a:p>
            <a:r>
              <a:rPr kumimoji="1" lang="zh-CN" altLang="en-US" sz="3600">
                <a:solidFill>
                  <a:schemeClr val="bg1"/>
                </a:solidFill>
                <a:effectLst>
                  <a:outerShdw blurRad="38100" dist="38100" dir="2700000" algn="tl">
                    <a:srgbClr val="000000"/>
                  </a:outerShdw>
                </a:effectLst>
                <a:latin typeface="Times New Roman" pitchFamily="18" charset="0"/>
                <a:ea typeface="华文新魏" pitchFamily="2" charset="-122"/>
              </a:rPr>
              <a:t>气象预报</a:t>
            </a:r>
          </a:p>
        </p:txBody>
      </p:sp>
    </p:spTree>
    <p:extLst>
      <p:ext uri="{BB962C8B-B14F-4D97-AF65-F5344CB8AC3E}">
        <p14:creationId xmlns:p14="http://schemas.microsoft.com/office/powerpoint/2010/main" val="389901175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132101"/>
                                        </p:tgtEl>
                                        <p:attrNameLst>
                                          <p:attrName>style.visibility</p:attrName>
                                        </p:attrNameLst>
                                      </p:cBhvr>
                                      <p:to>
                                        <p:strVal val="visible"/>
                                      </p:to>
                                    </p:set>
                                    <p:anim to="" calcmode="lin" valueType="num">
                                      <p:cBhvr>
                                        <p:cTn id="7" dur="1" fill="hold"/>
                                        <p:tgtEl>
                                          <p:spTgt spid="132101"/>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1" grpId="0" autoUpdateAnimBg="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4" name="Picture 4" descr="FP009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99275"/>
          </a:xfrm>
          <a:prstGeom prst="rect">
            <a:avLst/>
          </a:prstGeom>
          <a:noFill/>
          <a:extLst>
            <a:ext uri="{909E8E84-426E-40DD-AFC4-6F175D3DCCD1}">
              <a14:hiddenFill xmlns:a14="http://schemas.microsoft.com/office/drawing/2010/main">
                <a:solidFill>
                  <a:srgbClr val="FFFFFF"/>
                </a:solidFill>
              </a14:hiddenFill>
            </a:ext>
          </a:extLst>
        </p:spPr>
      </p:pic>
      <p:sp>
        <p:nvSpPr>
          <p:cNvPr id="133125" name="Text Box 5"/>
          <p:cNvSpPr txBox="1">
            <a:spLocks noChangeArrowheads="1"/>
          </p:cNvSpPr>
          <p:nvPr/>
        </p:nvSpPr>
        <p:spPr bwMode="auto">
          <a:xfrm>
            <a:off x="5368925" y="290513"/>
            <a:ext cx="3498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600">
                <a:solidFill>
                  <a:schemeClr val="accent2"/>
                </a:solidFill>
                <a:effectLst>
                  <a:outerShdw blurRad="38100" dist="38100" dir="2700000" algn="tl">
                    <a:srgbClr val="000000"/>
                  </a:outerShdw>
                </a:effectLst>
                <a:latin typeface="Times New Roman" pitchFamily="18" charset="0"/>
                <a:ea typeface="华文新魏" pitchFamily="2" charset="-122"/>
              </a:rPr>
              <a:t>计算机合成图像</a:t>
            </a:r>
            <a:r>
              <a:rPr kumimoji="1" lang="zh-CN" altLang="en-US" sz="3600">
                <a:solidFill>
                  <a:srgbClr val="FFFF00"/>
                </a:solidFill>
                <a:latin typeface="Times New Roman" pitchFamily="18" charset="0"/>
                <a:ea typeface="华文新魏" pitchFamily="2" charset="-122"/>
              </a:rPr>
              <a:t> </a:t>
            </a:r>
          </a:p>
        </p:txBody>
      </p:sp>
    </p:spTree>
    <p:extLst>
      <p:ext uri="{BB962C8B-B14F-4D97-AF65-F5344CB8AC3E}">
        <p14:creationId xmlns:p14="http://schemas.microsoft.com/office/powerpoint/2010/main" val="424881771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133125"/>
                                        </p:tgtEl>
                                        <p:attrNameLst>
                                          <p:attrName>style.visibility</p:attrName>
                                        </p:attrNameLst>
                                      </p:cBhvr>
                                      <p:to>
                                        <p:strVal val="visible"/>
                                      </p:to>
                                    </p:set>
                                    <p:anim to="" calcmode="lin" valueType="num">
                                      <p:cBhvr>
                                        <p:cTn id="7" dur="1" fill="hold"/>
                                        <p:tgtEl>
                                          <p:spTgt spid="133125"/>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5"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8" name="Picture 4" descr="car9_10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38" y="0"/>
            <a:ext cx="9251951" cy="6938963"/>
          </a:xfrm>
          <a:prstGeom prst="rect">
            <a:avLst/>
          </a:prstGeom>
          <a:noFill/>
          <a:extLst>
            <a:ext uri="{909E8E84-426E-40DD-AFC4-6F175D3DCCD1}">
              <a14:hiddenFill xmlns:a14="http://schemas.microsoft.com/office/drawing/2010/main">
                <a:solidFill>
                  <a:srgbClr val="FFFFFF"/>
                </a:solidFill>
              </a14:hiddenFill>
            </a:ext>
          </a:extLst>
        </p:spPr>
      </p:pic>
      <p:sp>
        <p:nvSpPr>
          <p:cNvPr id="134149" name="Text Box 5"/>
          <p:cNvSpPr txBox="1">
            <a:spLocks noChangeArrowheads="1"/>
          </p:cNvSpPr>
          <p:nvPr/>
        </p:nvSpPr>
        <p:spPr bwMode="auto">
          <a:xfrm>
            <a:off x="996950" y="649288"/>
            <a:ext cx="20701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3600">
                <a:solidFill>
                  <a:srgbClr val="FFFF00"/>
                </a:solidFill>
                <a:effectLst>
                  <a:outerShdw blurRad="38100" dist="38100" dir="2700000" algn="tl">
                    <a:srgbClr val="000000"/>
                  </a:outerShdw>
                </a:effectLst>
                <a:latin typeface="Times New Roman" pitchFamily="18" charset="0"/>
                <a:ea typeface="华文新魏" pitchFamily="2" charset="-122"/>
              </a:rPr>
              <a:t>广告设计</a:t>
            </a:r>
          </a:p>
        </p:txBody>
      </p:sp>
    </p:spTree>
    <p:extLst>
      <p:ext uri="{BB962C8B-B14F-4D97-AF65-F5344CB8AC3E}">
        <p14:creationId xmlns:p14="http://schemas.microsoft.com/office/powerpoint/2010/main" val="92571483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134149"/>
                                        </p:tgtEl>
                                        <p:attrNameLst>
                                          <p:attrName>style.visibility</p:attrName>
                                        </p:attrNameLst>
                                      </p:cBhvr>
                                      <p:to>
                                        <p:strVal val="visible"/>
                                      </p:to>
                                    </p:set>
                                    <p:anim to="" calcmode="lin" valueType="num">
                                      <p:cBhvr>
                                        <p:cTn id="7" dur="1" fill="hold"/>
                                        <p:tgtEl>
                                          <p:spTgt spid="13414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9" grpId="0" autoUpdateAnimBg="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2" name="Picture 4" descr="wallpaper_B-2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288"/>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35173" name="Text Box 5"/>
          <p:cNvSpPr txBox="1">
            <a:spLocks noChangeArrowheads="1"/>
          </p:cNvSpPr>
          <p:nvPr/>
        </p:nvSpPr>
        <p:spPr bwMode="auto">
          <a:xfrm>
            <a:off x="755650" y="188913"/>
            <a:ext cx="42989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600">
                <a:solidFill>
                  <a:schemeClr val="folHlink"/>
                </a:solidFill>
                <a:effectLst>
                  <a:outerShdw blurRad="38100" dist="38100" dir="2700000" algn="tl">
                    <a:srgbClr val="000000"/>
                  </a:outerShdw>
                </a:effectLst>
                <a:latin typeface="Times New Roman" pitchFamily="18" charset="0"/>
                <a:ea typeface="华文新魏" pitchFamily="2" charset="-122"/>
              </a:rPr>
              <a:t>军事应用</a:t>
            </a:r>
          </a:p>
          <a:p>
            <a:r>
              <a:rPr kumimoji="1" lang="zh-CN" altLang="en-US" sz="3600">
                <a:solidFill>
                  <a:schemeClr val="folHlink"/>
                </a:solidFill>
                <a:effectLst>
                  <a:outerShdw blurRad="38100" dist="38100" dir="2700000" algn="tl">
                    <a:srgbClr val="000000"/>
                  </a:outerShdw>
                </a:effectLst>
                <a:latin typeface="Times New Roman" pitchFamily="18" charset="0"/>
                <a:ea typeface="华文新魏" pitchFamily="2" charset="-122"/>
              </a:rPr>
              <a:t>隐形飞机、定位轰炸</a:t>
            </a:r>
          </a:p>
        </p:txBody>
      </p:sp>
    </p:spTree>
    <p:extLst>
      <p:ext uri="{BB962C8B-B14F-4D97-AF65-F5344CB8AC3E}">
        <p14:creationId xmlns:p14="http://schemas.microsoft.com/office/powerpoint/2010/main" val="351386911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135173"/>
                                        </p:tgtEl>
                                        <p:attrNameLst>
                                          <p:attrName>style.visibility</p:attrName>
                                        </p:attrNameLst>
                                      </p:cBhvr>
                                      <p:to>
                                        <p:strVal val="visible"/>
                                      </p:to>
                                    </p:set>
                                    <p:anim to="" calcmode="lin" valueType="num">
                                      <p:cBhvr>
                                        <p:cTn id="7" dur="1" fill="hold"/>
                                        <p:tgtEl>
                                          <p:spTgt spid="135173"/>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3" grpId="0" autoUpdateAnimBg="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algn="ctr"/>
            <a:r>
              <a:rPr lang="zh-CN" altLang="en-US" b="1" dirty="0">
                <a:latin typeface="黑体" pitchFamily="2" charset="-122"/>
                <a:ea typeface="黑体" pitchFamily="2" charset="-122"/>
              </a:rPr>
              <a:t>第一章 引言</a:t>
            </a:r>
          </a:p>
        </p:txBody>
      </p:sp>
      <p:sp>
        <p:nvSpPr>
          <p:cNvPr id="53251" name="Rectangle 3"/>
          <p:cNvSpPr>
            <a:spLocks noGrp="1" noChangeArrowheads="1"/>
          </p:cNvSpPr>
          <p:nvPr>
            <p:ph type="body" idx="1"/>
          </p:nvPr>
        </p:nvSpPr>
        <p:spPr>
          <a:xfrm>
            <a:off x="919163" y="1647825"/>
            <a:ext cx="6629400" cy="4213225"/>
          </a:xfrm>
        </p:spPr>
        <p:txBody>
          <a:bodyPr/>
          <a:lstStyle/>
          <a:p>
            <a:pPr>
              <a:lnSpc>
                <a:spcPct val="150000"/>
              </a:lnSpc>
            </a:pPr>
            <a:r>
              <a:rPr lang="en-US" altLang="zh-CN" dirty="0">
                <a:latin typeface="黑体" pitchFamily="2" charset="-122"/>
                <a:ea typeface="黑体" pitchFamily="2" charset="-122"/>
              </a:rPr>
              <a:t>   </a:t>
            </a:r>
            <a:r>
              <a:rPr lang="zh-CN" altLang="en-US" dirty="0">
                <a:latin typeface="黑体" pitchFamily="2" charset="-122"/>
                <a:ea typeface="黑体" pitchFamily="2" charset="-122"/>
              </a:rPr>
              <a:t>图像的基本概念</a:t>
            </a:r>
          </a:p>
          <a:p>
            <a:pPr>
              <a:lnSpc>
                <a:spcPct val="150000"/>
              </a:lnSpc>
            </a:pPr>
            <a:r>
              <a:rPr lang="zh-CN" altLang="en-US" dirty="0">
                <a:latin typeface="黑体" pitchFamily="2" charset="-122"/>
                <a:ea typeface="黑体" pitchFamily="2" charset="-122"/>
              </a:rPr>
              <a:t>   数字图像处理的学科相关概念</a:t>
            </a:r>
          </a:p>
          <a:p>
            <a:pPr>
              <a:lnSpc>
                <a:spcPct val="150000"/>
              </a:lnSpc>
            </a:pPr>
            <a:r>
              <a:rPr lang="zh-CN" altLang="en-US" dirty="0">
                <a:latin typeface="黑体" pitchFamily="2" charset="-122"/>
                <a:ea typeface="黑体" pitchFamily="2" charset="-122"/>
              </a:rPr>
              <a:t>   数字图像处理的系统结构</a:t>
            </a:r>
          </a:p>
          <a:p>
            <a:pPr>
              <a:lnSpc>
                <a:spcPct val="150000"/>
              </a:lnSpc>
            </a:pPr>
            <a:r>
              <a:rPr lang="zh-CN" altLang="en-US" dirty="0">
                <a:latin typeface="黑体" pitchFamily="2" charset="-122"/>
                <a:ea typeface="黑体" pitchFamily="2" charset="-122"/>
              </a:rPr>
              <a:t>   数字图像处理的主要学习内容</a:t>
            </a:r>
            <a:endParaRPr lang="en-US" altLang="zh-CN" dirty="0">
              <a:latin typeface="黑体" pitchFamily="2" charset="-122"/>
              <a:ea typeface="黑体" pitchFamily="2" charset="-122"/>
            </a:endParaRPr>
          </a:p>
          <a:p>
            <a:pPr>
              <a:lnSpc>
                <a:spcPct val="150000"/>
              </a:lnSpc>
            </a:pPr>
            <a:r>
              <a:rPr lang="zh-CN" altLang="en-US" dirty="0">
                <a:latin typeface="黑体" pitchFamily="2" charset="-122"/>
                <a:ea typeface="黑体" pitchFamily="2" charset="-122"/>
              </a:rPr>
              <a:t>   数字图像处理的应用</a:t>
            </a:r>
          </a:p>
        </p:txBody>
      </p:sp>
    </p:spTree>
    <p:extLst>
      <p:ext uri="{BB962C8B-B14F-4D97-AF65-F5344CB8AC3E}">
        <p14:creationId xmlns:p14="http://schemas.microsoft.com/office/powerpoint/2010/main" val="867045511"/>
      </p:ext>
    </p:extLst>
  </p:cSld>
  <p:clrMapOvr>
    <a:masterClrMapping/>
  </p:clrMapOvr>
  <p:transition>
    <p:blinds dir="vert"/>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6" name="Picture 4" descr="1_27-1-26-576_2003032657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5976" y="3240055"/>
            <a:ext cx="4613275" cy="3111500"/>
          </a:xfrm>
          <a:prstGeom prst="rect">
            <a:avLst/>
          </a:prstGeom>
          <a:noFill/>
          <a:extLst>
            <a:ext uri="{909E8E84-426E-40DD-AFC4-6F175D3DCCD1}">
              <a14:hiddenFill xmlns:a14="http://schemas.microsoft.com/office/drawing/2010/main">
                <a:solidFill>
                  <a:srgbClr val="FFFFFF"/>
                </a:solidFill>
              </a14:hiddenFill>
            </a:ext>
          </a:extLst>
        </p:spPr>
      </p:pic>
      <p:pic>
        <p:nvPicPr>
          <p:cNvPr id="136197" name="Picture 5" descr="1_1-1-21-295_200303201359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268760"/>
            <a:ext cx="4572000" cy="3246437"/>
          </a:xfrm>
          <a:prstGeom prst="rect">
            <a:avLst/>
          </a:prstGeom>
          <a:noFill/>
          <a:extLst>
            <a:ext uri="{909E8E84-426E-40DD-AFC4-6F175D3DCCD1}">
              <a14:hiddenFill xmlns:a14="http://schemas.microsoft.com/office/drawing/2010/main">
                <a:solidFill>
                  <a:srgbClr val="FFFFFF"/>
                </a:solidFill>
              </a14:hiddenFill>
            </a:ext>
          </a:extLst>
        </p:spPr>
      </p:pic>
      <p:sp>
        <p:nvSpPr>
          <p:cNvPr id="136198" name="Text Box 6"/>
          <p:cNvSpPr txBox="1">
            <a:spLocks noChangeArrowheads="1"/>
          </p:cNvSpPr>
          <p:nvPr/>
        </p:nvSpPr>
        <p:spPr bwMode="auto">
          <a:xfrm>
            <a:off x="720725" y="214313"/>
            <a:ext cx="2012950"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600">
                <a:solidFill>
                  <a:srgbClr val="FFFF00"/>
                </a:solidFill>
                <a:effectLst>
                  <a:outerShdw blurRad="38100" dist="38100" dir="2700000" algn="tl">
                    <a:srgbClr val="000000"/>
                  </a:outerShdw>
                </a:effectLst>
                <a:latin typeface="Times New Roman" pitchFamily="18" charset="0"/>
                <a:ea typeface="华文新魏" pitchFamily="2" charset="-122"/>
              </a:rPr>
              <a:t>军事应用</a:t>
            </a:r>
          </a:p>
          <a:p>
            <a:endParaRPr kumimoji="1" lang="en-US" altLang="zh-CN" sz="3600">
              <a:solidFill>
                <a:srgbClr val="FFFF00"/>
              </a:solidFill>
              <a:effectLst>
                <a:outerShdw blurRad="38100" dist="38100" dir="2700000" algn="tl">
                  <a:srgbClr val="000000"/>
                </a:outerShdw>
              </a:effectLst>
              <a:latin typeface="Times New Roman" pitchFamily="18" charset="0"/>
              <a:ea typeface="华文新魏" pitchFamily="2" charset="-122"/>
            </a:endParaRPr>
          </a:p>
        </p:txBody>
      </p:sp>
    </p:spTree>
    <p:extLst>
      <p:ext uri="{BB962C8B-B14F-4D97-AF65-F5344CB8AC3E}">
        <p14:creationId xmlns:p14="http://schemas.microsoft.com/office/powerpoint/2010/main" val="425249899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136198"/>
                                        </p:tgtEl>
                                        <p:attrNameLst>
                                          <p:attrName>style.visibility</p:attrName>
                                        </p:attrNameLst>
                                      </p:cBhvr>
                                      <p:to>
                                        <p:strVal val="visible"/>
                                      </p:to>
                                    </p:set>
                                    <p:anim to="" calcmode="lin" valueType="num">
                                      <p:cBhvr>
                                        <p:cTn id="7" dur="1" fill="hold"/>
                                        <p:tgtEl>
                                          <p:spTgt spid="136198"/>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8" grpId="0" autoUpdateAnimBg="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8" name="Picture 4" descr="eagles01"/>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820988" y="334963"/>
            <a:ext cx="6276975" cy="6276975"/>
          </a:xfrm>
          <a:prstGeom prst="rect">
            <a:avLst/>
          </a:prstGeom>
          <a:noFill/>
          <a:extLst>
            <a:ext uri="{909E8E84-426E-40DD-AFC4-6F175D3DCCD1}">
              <a14:hiddenFill xmlns:a14="http://schemas.microsoft.com/office/drawing/2010/main">
                <a:solidFill>
                  <a:srgbClr val="FFFFFF"/>
                </a:solidFill>
              </a14:hiddenFill>
            </a:ext>
          </a:extLst>
        </p:spPr>
      </p:pic>
      <p:sp>
        <p:nvSpPr>
          <p:cNvPr id="139269" name="Text Box 5"/>
          <p:cNvSpPr txBox="1">
            <a:spLocks noChangeArrowheads="1"/>
          </p:cNvSpPr>
          <p:nvPr/>
        </p:nvSpPr>
        <p:spPr bwMode="auto">
          <a:xfrm>
            <a:off x="738188" y="203200"/>
            <a:ext cx="12128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3600" dirty="0">
                <a:solidFill>
                  <a:schemeClr val="accent2"/>
                </a:solidFill>
                <a:effectLst>
                  <a:outerShdw blurRad="38100" dist="38100" dir="2700000" algn="tl">
                    <a:srgbClr val="000000"/>
                  </a:outerShdw>
                </a:effectLst>
                <a:latin typeface="Times New Roman" pitchFamily="18" charset="0"/>
                <a:ea typeface="华文新魏" pitchFamily="2" charset="-122"/>
              </a:rPr>
              <a:t>动画</a:t>
            </a:r>
            <a:r>
              <a:rPr kumimoji="1" lang="zh-CN" altLang="en-US" sz="3600" dirty="0">
                <a:solidFill>
                  <a:srgbClr val="FFFF00"/>
                </a:solidFill>
                <a:latin typeface="Times New Roman" pitchFamily="18" charset="0"/>
                <a:ea typeface="华文新魏" pitchFamily="2" charset="-122"/>
              </a:rPr>
              <a:t> </a:t>
            </a:r>
          </a:p>
        </p:txBody>
      </p:sp>
    </p:spTree>
    <p:extLst>
      <p:ext uri="{BB962C8B-B14F-4D97-AF65-F5344CB8AC3E}">
        <p14:creationId xmlns:p14="http://schemas.microsoft.com/office/powerpoint/2010/main" val="114004817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4" presetClass="entr" presetSubtype="0" fill="hold" grpId="0" nodeType="afterEffect">
                                  <p:stCondLst>
                                    <p:cond delay="0"/>
                                  </p:stCondLst>
                                  <p:childTnLst>
                                    <p:set>
                                      <p:cBhvr>
                                        <p:cTn id="6" dur="1" fill="hold">
                                          <p:stCondLst>
                                            <p:cond delay="499"/>
                                          </p:stCondLst>
                                        </p:cTn>
                                        <p:tgtEl>
                                          <p:spTgt spid="139269"/>
                                        </p:tgtEl>
                                        <p:attrNameLst>
                                          <p:attrName>style.visibility</p:attrName>
                                        </p:attrNameLst>
                                      </p:cBhvr>
                                      <p:to>
                                        <p:strVal val="visible"/>
                                      </p:to>
                                    </p:set>
                                    <p:anim to="" calcmode="lin" valueType="num">
                                      <p:cBhvr>
                                        <p:cTn id="7" dur="1" fill="hold"/>
                                        <p:tgtEl>
                                          <p:spTgt spid="139269"/>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9" grpId="0"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57200" y="1340768"/>
            <a:ext cx="8229600" cy="5328591"/>
          </a:xfrm>
          <a:prstGeom prst="rect">
            <a:avLst/>
          </a:prstGeom>
        </p:spPr>
        <p:txBody>
          <a:bodyPr/>
          <a:lstStyle/>
          <a:p>
            <a:r>
              <a:rPr lang="zh-CN" altLang="en-US" sz="4800" dirty="0" smtClean="0">
                <a:solidFill>
                  <a:schemeClr val="accent5">
                    <a:lumMod val="75000"/>
                  </a:schemeClr>
                </a:solidFill>
              </a:rPr>
              <a:t>思考：</a:t>
            </a:r>
            <a:endParaRPr lang="en-US" altLang="zh-CN" sz="4800" dirty="0" smtClean="0">
              <a:solidFill>
                <a:schemeClr val="accent5">
                  <a:lumMod val="75000"/>
                </a:schemeClr>
              </a:solidFill>
            </a:endParaRPr>
          </a:p>
          <a:p>
            <a:pPr marL="0" indent="0">
              <a:buNone/>
            </a:pPr>
            <a:r>
              <a:rPr lang="zh-CN" altLang="en-US" sz="4000" dirty="0"/>
              <a:t>（</a:t>
            </a:r>
            <a:r>
              <a:rPr lang="en-US" altLang="zh-CN" sz="4000" dirty="0"/>
              <a:t>1</a:t>
            </a:r>
            <a:r>
              <a:rPr lang="zh-CN" altLang="en-US" sz="4000" dirty="0" smtClean="0"/>
              <a:t>）日常生活中你所经历或所见的数字图像处理的应用？</a:t>
            </a:r>
            <a:endParaRPr lang="en-US" altLang="zh-CN" sz="4000" dirty="0" smtClean="0"/>
          </a:p>
          <a:p>
            <a:pPr marL="0" indent="0">
              <a:buNone/>
            </a:pPr>
            <a:r>
              <a:rPr lang="zh-CN" altLang="en-US" sz="4000" dirty="0" smtClean="0"/>
              <a:t>（</a:t>
            </a:r>
            <a:r>
              <a:rPr lang="en-US" altLang="zh-CN" sz="4000" dirty="0" smtClean="0"/>
              <a:t>2</a:t>
            </a:r>
            <a:r>
              <a:rPr lang="zh-CN" altLang="en-US" sz="4000" dirty="0"/>
              <a:t>）你学习了图像处理以后，最希望的应用领域是</a:t>
            </a:r>
            <a:r>
              <a:rPr lang="zh-CN" altLang="en-US" sz="4000" dirty="0" smtClean="0"/>
              <a:t>什么？</a:t>
            </a:r>
            <a:endParaRPr lang="en-US" altLang="zh-CN" sz="4000" dirty="0" smtClean="0"/>
          </a:p>
          <a:p>
            <a:pPr marL="0" indent="0">
              <a:buNone/>
            </a:pPr>
            <a:r>
              <a:rPr lang="zh-CN" altLang="en-US" sz="4000" dirty="0" smtClean="0"/>
              <a:t>（</a:t>
            </a:r>
            <a:r>
              <a:rPr lang="en-US" altLang="zh-CN" sz="4000" dirty="0" smtClean="0"/>
              <a:t>3</a:t>
            </a:r>
            <a:r>
              <a:rPr lang="zh-CN" altLang="en-US" sz="4000" dirty="0" smtClean="0"/>
              <a:t>）查阅资料，比较数字图像处理、计算机图形学</a:t>
            </a:r>
            <a:r>
              <a:rPr lang="zh-CN" altLang="en-US" sz="4000" smtClean="0"/>
              <a:t>和计算机视觉研究的差异性。</a:t>
            </a:r>
            <a:endParaRPr lang="zh-CN" altLang="en-US" sz="4000" dirty="0"/>
          </a:p>
        </p:txBody>
      </p:sp>
    </p:spTree>
    <p:extLst>
      <p:ext uri="{BB962C8B-B14F-4D97-AF65-F5344CB8AC3E}">
        <p14:creationId xmlns:p14="http://schemas.microsoft.com/office/powerpoint/2010/main" val="19783932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467544" y="2636912"/>
            <a:ext cx="8229600" cy="1728192"/>
          </a:xfrm>
          <a:prstGeom prst="rect">
            <a:avLst/>
          </a:prstGeom>
        </p:spPr>
        <p:txBody>
          <a:bodyPr/>
          <a:lstStyle/>
          <a:p>
            <a:r>
              <a:rPr lang="zh-CN" altLang="en-US" sz="6600" dirty="0">
                <a:solidFill>
                  <a:schemeClr val="accent5">
                    <a:lumMod val="75000"/>
                  </a:schemeClr>
                </a:solidFill>
              </a:rPr>
              <a:t>谢谢</a:t>
            </a:r>
            <a:r>
              <a:rPr lang="zh-CN" altLang="en-US" sz="6600" dirty="0" smtClean="0">
                <a:solidFill>
                  <a:schemeClr val="accent5">
                    <a:lumMod val="75000"/>
                  </a:schemeClr>
                </a:solidFill>
              </a:rPr>
              <a:t>大家</a:t>
            </a:r>
            <a:endParaRPr lang="en-US" altLang="zh-CN" sz="6600" dirty="0" smtClean="0">
              <a:solidFill>
                <a:schemeClr val="accent5">
                  <a:lumMod val="75000"/>
                </a:schemeClr>
              </a:solidFill>
            </a:endParaRPr>
          </a:p>
        </p:txBody>
      </p:sp>
    </p:spTree>
    <p:extLst>
      <p:ext uri="{BB962C8B-B14F-4D97-AF65-F5344CB8AC3E}">
        <p14:creationId xmlns:p14="http://schemas.microsoft.com/office/powerpoint/2010/main" val="407594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body" idx="1"/>
          </p:nvPr>
        </p:nvSpPr>
        <p:spPr>
          <a:xfrm>
            <a:off x="457200" y="1363216"/>
            <a:ext cx="8153400" cy="2857872"/>
          </a:xfrm>
        </p:spPr>
        <p:txBody>
          <a:bodyPr/>
          <a:lstStyle/>
          <a:p>
            <a:pPr marL="563563" indent="-365125">
              <a:lnSpc>
                <a:spcPct val="150000"/>
              </a:lnSpc>
              <a:buFontTx/>
              <a:buNone/>
            </a:pPr>
            <a:r>
              <a:rPr lang="en-US" altLang="zh-CN" sz="2800" dirty="0">
                <a:ea typeface="黑体" pitchFamily="2" charset="-122"/>
              </a:rPr>
              <a:t>1. </a:t>
            </a:r>
            <a:r>
              <a:rPr lang="zh-CN" altLang="en-US" sz="2800" dirty="0">
                <a:ea typeface="黑体" pitchFamily="2" charset="-122"/>
              </a:rPr>
              <a:t>什么是图像</a:t>
            </a:r>
          </a:p>
          <a:p>
            <a:pPr marL="563563" indent="-365125">
              <a:lnSpc>
                <a:spcPct val="150000"/>
              </a:lnSpc>
              <a:spcBef>
                <a:spcPct val="0"/>
              </a:spcBef>
              <a:buFontTx/>
              <a:buNone/>
            </a:pPr>
            <a:r>
              <a:rPr lang="zh-CN" altLang="en-US" sz="2400" dirty="0">
                <a:latin typeface="黑体" panose="02010609060101010101" pitchFamily="49" charset="-122"/>
                <a:ea typeface="黑体" panose="02010609060101010101" pitchFamily="49" charset="-122"/>
              </a:rPr>
              <a:t>        图像是对客观存在的物体的一种相似性的、生动的写真或描述。</a:t>
            </a:r>
            <a:endParaRPr lang="zh-CN" altLang="en-US" sz="2400" dirty="0">
              <a:solidFill>
                <a:schemeClr val="bg1"/>
              </a:solidFill>
              <a:latin typeface="宋体" pitchFamily="2" charset="-122"/>
              <a:ea typeface="宋体" pitchFamily="2" charset="-122"/>
            </a:endParaRPr>
          </a:p>
          <a:p>
            <a:pPr marL="563563" indent="-365125">
              <a:lnSpc>
                <a:spcPct val="130000"/>
              </a:lnSpc>
              <a:spcBef>
                <a:spcPct val="30000"/>
              </a:spcBef>
              <a:buFontTx/>
              <a:buNone/>
            </a:pPr>
            <a:endParaRPr lang="zh-CN" altLang="en-US" sz="2800" dirty="0">
              <a:solidFill>
                <a:schemeClr val="bg1"/>
              </a:solidFill>
              <a:latin typeface="宋体" pitchFamily="2" charset="-122"/>
              <a:ea typeface="宋体" pitchFamily="2" charset="-122"/>
            </a:endParaRPr>
          </a:p>
          <a:p>
            <a:pPr marL="563563" indent="-365125">
              <a:lnSpc>
                <a:spcPct val="130000"/>
              </a:lnSpc>
              <a:spcBef>
                <a:spcPct val="30000"/>
              </a:spcBef>
              <a:buFontTx/>
              <a:buNone/>
            </a:pPr>
            <a:endParaRPr lang="en-US" altLang="zh-CN" sz="2800" dirty="0">
              <a:solidFill>
                <a:schemeClr val="bg1"/>
              </a:solidFill>
              <a:latin typeface="宋体" pitchFamily="2" charset="-122"/>
              <a:ea typeface="宋体" pitchFamily="2" charset="-122"/>
            </a:endParaRPr>
          </a:p>
        </p:txBody>
      </p:sp>
      <p:grpSp>
        <p:nvGrpSpPr>
          <p:cNvPr id="3" name="组合 2"/>
          <p:cNvGrpSpPr/>
          <p:nvPr/>
        </p:nvGrpSpPr>
        <p:grpSpPr>
          <a:xfrm>
            <a:off x="682625" y="2924944"/>
            <a:ext cx="7939088" cy="3651250"/>
            <a:chOff x="682625" y="2852936"/>
            <a:chExt cx="7939088" cy="3651250"/>
          </a:xfrm>
        </p:grpSpPr>
        <p:sp>
          <p:nvSpPr>
            <p:cNvPr id="21" name="Oval 3"/>
            <p:cNvSpPr>
              <a:spLocks noChangeArrowheads="1"/>
            </p:cNvSpPr>
            <p:nvPr/>
          </p:nvSpPr>
          <p:spPr bwMode="auto">
            <a:xfrm>
              <a:off x="773113" y="2852936"/>
              <a:ext cx="7848600" cy="3352800"/>
            </a:xfrm>
            <a:prstGeom prst="ellipse">
              <a:avLst/>
            </a:prstGeom>
            <a:solidFill>
              <a:srgbClr val="008080"/>
            </a:solidFill>
            <a:ln w="9525">
              <a:solidFill>
                <a:srgbClr val="CC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4"/>
            <p:cNvSpPr txBox="1">
              <a:spLocks noChangeArrowheads="1"/>
            </p:cNvSpPr>
            <p:nvPr/>
          </p:nvSpPr>
          <p:spPr bwMode="auto">
            <a:xfrm>
              <a:off x="1041400" y="4199136"/>
              <a:ext cx="549275"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2400" b="1">
                  <a:solidFill>
                    <a:schemeClr val="hlink"/>
                  </a:solidFill>
                  <a:latin typeface="Tahoma" pitchFamily="34" charset="0"/>
                  <a:ea typeface="黑体" pitchFamily="2" charset="-122"/>
                </a:rPr>
                <a:t>物体</a:t>
              </a:r>
            </a:p>
          </p:txBody>
        </p:sp>
        <p:sp>
          <p:nvSpPr>
            <p:cNvPr id="23" name="Oval 5"/>
            <p:cNvSpPr>
              <a:spLocks noChangeArrowheads="1"/>
            </p:cNvSpPr>
            <p:nvPr/>
          </p:nvSpPr>
          <p:spPr bwMode="auto">
            <a:xfrm>
              <a:off x="1763713" y="3005336"/>
              <a:ext cx="6629400" cy="3048000"/>
            </a:xfrm>
            <a:prstGeom prst="ellipse">
              <a:avLst/>
            </a:prstGeom>
            <a:solidFill>
              <a:srgbClr val="0066CC"/>
            </a:solidFill>
            <a:ln w="9525">
              <a:solidFill>
                <a:srgbClr val="99FF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6"/>
            <p:cNvSpPr txBox="1">
              <a:spLocks noChangeArrowheads="1"/>
            </p:cNvSpPr>
            <p:nvPr/>
          </p:nvSpPr>
          <p:spPr bwMode="auto">
            <a:xfrm>
              <a:off x="4583113" y="3081536"/>
              <a:ext cx="2057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FF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chemeClr val="hlink"/>
                  </a:solidFill>
                  <a:latin typeface="Tahoma" pitchFamily="34" charset="0"/>
                  <a:ea typeface="黑体" pitchFamily="2" charset="-122"/>
                </a:rPr>
                <a:t>图像</a:t>
              </a:r>
            </a:p>
          </p:txBody>
        </p:sp>
        <p:sp>
          <p:nvSpPr>
            <p:cNvPr id="25" name="Oval 7"/>
            <p:cNvSpPr>
              <a:spLocks noChangeArrowheads="1"/>
            </p:cNvSpPr>
            <p:nvPr/>
          </p:nvSpPr>
          <p:spPr bwMode="auto">
            <a:xfrm>
              <a:off x="1992313" y="3691136"/>
              <a:ext cx="1371600" cy="1676400"/>
            </a:xfrm>
            <a:prstGeom prst="ellipse">
              <a:avLst/>
            </a:prstGeom>
            <a:solidFill>
              <a:srgbClr val="000099"/>
            </a:solidFill>
            <a:ln w="9525">
              <a:solidFill>
                <a:srgbClr val="CC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Text Box 8"/>
            <p:cNvSpPr txBox="1">
              <a:spLocks noChangeArrowheads="1"/>
            </p:cNvSpPr>
            <p:nvPr/>
          </p:nvSpPr>
          <p:spPr bwMode="auto">
            <a:xfrm>
              <a:off x="2220913" y="3995936"/>
              <a:ext cx="9906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dirty="0">
                  <a:latin typeface="Tahoma" pitchFamily="34" charset="0"/>
                  <a:ea typeface="黑体" pitchFamily="2" charset="-122"/>
                </a:rPr>
                <a:t>数学</a:t>
              </a:r>
            </a:p>
            <a:p>
              <a:pPr>
                <a:spcBef>
                  <a:spcPct val="50000"/>
                </a:spcBef>
              </a:pPr>
              <a:r>
                <a:rPr kumimoji="1" lang="zh-CN" altLang="en-US" sz="2400" b="1" dirty="0">
                  <a:latin typeface="Tahoma" pitchFamily="34" charset="0"/>
                  <a:ea typeface="黑体" pitchFamily="2" charset="-122"/>
                </a:rPr>
                <a:t>函数</a:t>
              </a:r>
            </a:p>
          </p:txBody>
        </p:sp>
        <p:sp>
          <p:nvSpPr>
            <p:cNvPr id="27" name="Oval 9"/>
            <p:cNvSpPr>
              <a:spLocks noChangeArrowheads="1"/>
            </p:cNvSpPr>
            <p:nvPr/>
          </p:nvSpPr>
          <p:spPr bwMode="auto">
            <a:xfrm>
              <a:off x="3516313" y="3538736"/>
              <a:ext cx="3200400" cy="2362200"/>
            </a:xfrm>
            <a:prstGeom prst="ellipse">
              <a:avLst/>
            </a:prstGeom>
            <a:solidFill>
              <a:srgbClr val="66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Oval 10"/>
            <p:cNvSpPr>
              <a:spLocks noChangeArrowheads="1"/>
            </p:cNvSpPr>
            <p:nvPr/>
          </p:nvSpPr>
          <p:spPr bwMode="auto">
            <a:xfrm>
              <a:off x="6945313" y="3843536"/>
              <a:ext cx="1219200" cy="1371600"/>
            </a:xfrm>
            <a:prstGeom prst="ellipse">
              <a:avLst/>
            </a:prstGeom>
            <a:solidFill>
              <a:srgbClr val="0000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a:latin typeface="Verdana" pitchFamily="34" charset="0"/>
              </a:endParaRPr>
            </a:p>
          </p:txBody>
        </p:sp>
        <p:sp>
          <p:nvSpPr>
            <p:cNvPr id="29" name="Text Box 11"/>
            <p:cNvSpPr txBox="1">
              <a:spLocks noChangeArrowheads="1"/>
            </p:cNvSpPr>
            <p:nvPr/>
          </p:nvSpPr>
          <p:spPr bwMode="auto">
            <a:xfrm>
              <a:off x="7326313" y="3995936"/>
              <a:ext cx="685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zh-CN" altLang="zh-CN" sz="2400">
                <a:latin typeface="Tahoma" pitchFamily="34" charset="0"/>
              </a:endParaRPr>
            </a:p>
          </p:txBody>
        </p:sp>
        <p:sp>
          <p:nvSpPr>
            <p:cNvPr id="30" name="Text Box 12"/>
            <p:cNvSpPr txBox="1">
              <a:spLocks noChangeArrowheads="1"/>
            </p:cNvSpPr>
            <p:nvPr/>
          </p:nvSpPr>
          <p:spPr bwMode="auto">
            <a:xfrm>
              <a:off x="7021513" y="4148336"/>
              <a:ext cx="1447800" cy="701675"/>
            </a:xfrm>
            <a:prstGeom prst="rect">
              <a:avLst/>
            </a:prstGeom>
            <a:noFill/>
            <a:ln>
              <a:noFill/>
            </a:ln>
            <a:effectLst/>
            <a:extLst>
              <a:ext uri="{909E8E84-426E-40DD-AFC4-6F175D3DCCD1}">
                <a14:hiddenFill xmlns:a14="http://schemas.microsoft.com/office/drawing/2010/main">
                  <a:solidFill>
                    <a:srgbClr val="FF9966"/>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000" b="1" dirty="0">
                  <a:solidFill>
                    <a:schemeClr val="hlink"/>
                  </a:solidFill>
                  <a:latin typeface="Tahoma" pitchFamily="34" charset="0"/>
                  <a:ea typeface="黑体" pitchFamily="2" charset="-122"/>
                </a:rPr>
                <a:t>不可见的物理图像</a:t>
              </a:r>
            </a:p>
          </p:txBody>
        </p:sp>
        <p:sp>
          <p:nvSpPr>
            <p:cNvPr id="31" name="Text Box 13"/>
            <p:cNvSpPr txBox="1">
              <a:spLocks noChangeArrowheads="1"/>
            </p:cNvSpPr>
            <p:nvPr/>
          </p:nvSpPr>
          <p:spPr bwMode="auto">
            <a:xfrm>
              <a:off x="4278313" y="3691136"/>
              <a:ext cx="1752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solidFill>
                    <a:schemeClr val="hlink"/>
                  </a:solidFill>
                  <a:latin typeface="Tahoma" pitchFamily="34" charset="0"/>
                  <a:ea typeface="黑体" pitchFamily="2" charset="-122"/>
                </a:rPr>
                <a:t>可见的图像</a:t>
              </a:r>
            </a:p>
          </p:txBody>
        </p:sp>
        <p:sp>
          <p:nvSpPr>
            <p:cNvPr id="32" name="Oval 14"/>
            <p:cNvSpPr>
              <a:spLocks noChangeArrowheads="1"/>
            </p:cNvSpPr>
            <p:nvPr/>
          </p:nvSpPr>
          <p:spPr bwMode="auto">
            <a:xfrm>
              <a:off x="3744913" y="4224536"/>
              <a:ext cx="1905000" cy="1447800"/>
            </a:xfrm>
            <a:prstGeom prst="ellipse">
              <a:avLst/>
            </a:prstGeom>
            <a:solidFill>
              <a:srgbClr val="000099"/>
            </a:solidFill>
            <a:ln w="9525">
              <a:solidFill>
                <a:srgbClr val="CC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15"/>
            <p:cNvSpPr txBox="1">
              <a:spLocks noChangeArrowheads="1"/>
            </p:cNvSpPr>
            <p:nvPr/>
          </p:nvSpPr>
          <p:spPr bwMode="auto">
            <a:xfrm>
              <a:off x="5797550" y="4310261"/>
              <a:ext cx="558800" cy="1066800"/>
            </a:xfrm>
            <a:prstGeom prst="rect">
              <a:avLst/>
            </a:prstGeom>
            <a:solidFill>
              <a:srgbClr val="000099"/>
            </a:solidFill>
            <a:ln w="9525">
              <a:solidFill>
                <a:srgbClr val="CC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kumimoji="1" lang="zh-CN" altLang="en-US" sz="2400" b="1" dirty="0">
                  <a:solidFill>
                    <a:schemeClr val="hlink"/>
                  </a:solidFill>
                  <a:latin typeface="Tahoma" pitchFamily="34" charset="0"/>
                  <a:ea typeface="黑体" pitchFamily="2" charset="-122"/>
                </a:rPr>
                <a:t>光图像</a:t>
              </a:r>
            </a:p>
          </p:txBody>
        </p:sp>
        <p:sp>
          <p:nvSpPr>
            <p:cNvPr id="34" name="Text Box 16"/>
            <p:cNvSpPr txBox="1">
              <a:spLocks noChangeArrowheads="1"/>
            </p:cNvSpPr>
            <p:nvPr/>
          </p:nvSpPr>
          <p:spPr bwMode="auto">
            <a:xfrm>
              <a:off x="4125913" y="4516636"/>
              <a:ext cx="1238250" cy="830997"/>
            </a:xfrm>
            <a:prstGeom prst="rect">
              <a:avLst/>
            </a:prstGeom>
            <a:solidFill>
              <a:srgbClr val="00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dirty="0">
                  <a:latin typeface="Tahoma" pitchFamily="34" charset="0"/>
                  <a:ea typeface="黑体" pitchFamily="2" charset="-122"/>
                </a:rPr>
                <a:t>照片、图、画</a:t>
              </a:r>
            </a:p>
          </p:txBody>
        </p:sp>
        <p:sp>
          <p:nvSpPr>
            <p:cNvPr id="35" name="Oval 17">
              <a:hlinkClick r:id="rId2" action="ppaction://hlinksldjump"/>
            </p:cNvPr>
            <p:cNvSpPr>
              <a:spLocks noChangeArrowheads="1"/>
            </p:cNvSpPr>
            <p:nvPr/>
          </p:nvSpPr>
          <p:spPr bwMode="auto">
            <a:xfrm>
              <a:off x="682625" y="5783461"/>
              <a:ext cx="1584325" cy="720725"/>
            </a:xfrm>
            <a:prstGeom prst="ellipse">
              <a:avLst/>
            </a:prstGeom>
            <a:solidFill>
              <a:srgbClr val="008080"/>
            </a:solidFill>
            <a:ln w="9525" algn="ctr">
              <a:solidFill>
                <a:srgbClr val="CCFF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Text Box 18"/>
            <p:cNvSpPr txBox="1">
              <a:spLocks noChangeArrowheads="1"/>
            </p:cNvSpPr>
            <p:nvPr/>
          </p:nvSpPr>
          <p:spPr bwMode="auto">
            <a:xfrm>
              <a:off x="682625" y="5927924"/>
              <a:ext cx="1655763" cy="457200"/>
            </a:xfrm>
            <a:prstGeom prst="rect">
              <a:avLst/>
            </a:prstGeom>
            <a:noFill/>
            <a:ln>
              <a:noFill/>
            </a:ln>
            <a:effectLst/>
            <a:extLst>
              <a:ext uri="{909E8E84-426E-40DD-AFC4-6F175D3DCCD1}">
                <a14:hiddenFill xmlns:a14="http://schemas.microsoft.com/office/drawing/2010/main">
                  <a:solidFill>
                    <a:srgbClr val="CCFFCC"/>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en-US" altLang="zh-CN" sz="2400" b="1" dirty="0">
                  <a:latin typeface="黑体" pitchFamily="2" charset="-122"/>
                  <a:ea typeface="黑体" pitchFamily="2" charset="-122"/>
                </a:rPr>
                <a:t>2</a:t>
              </a:r>
              <a:r>
                <a:rPr kumimoji="1" lang="zh-CN" altLang="en-US" sz="2400" b="1" dirty="0">
                  <a:latin typeface="黑体" pitchFamily="2" charset="-122"/>
                  <a:ea typeface="黑体" pitchFamily="2" charset="-122"/>
                </a:rPr>
                <a:t>维条码</a:t>
              </a:r>
            </a:p>
          </p:txBody>
        </p:sp>
      </p:grpSp>
      <p:sp>
        <p:nvSpPr>
          <p:cNvPr id="40" name="Rectangle 2"/>
          <p:cNvSpPr txBox="1">
            <a:spLocks noChangeArrowheads="1"/>
          </p:cNvSpPr>
          <p:nvPr/>
        </p:nvSpPr>
        <p:spPr>
          <a:xfrm>
            <a:off x="762000" y="228600"/>
            <a:ext cx="7772400"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一、图像的基本概念</a:t>
            </a:r>
            <a:br>
              <a:rPr lang="zh-CN" altLang="en-US" sz="4000" dirty="0">
                <a:latin typeface="黑体" pitchFamily="2" charset="-122"/>
                <a:ea typeface="黑体" pitchFamily="2" charset="-122"/>
              </a:rPr>
            </a:b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811886764"/>
      </p:ext>
    </p:extLst>
  </p:cSld>
  <p:clrMapOvr>
    <a:masterClrMapping/>
  </p:clrMapOvr>
  <p:transition>
    <p:blinds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914400" y="1717973"/>
            <a:ext cx="7772400" cy="774923"/>
          </a:xfrm>
        </p:spPr>
        <p:txBody>
          <a:bodyPr/>
          <a:lstStyle/>
          <a:p>
            <a:pPr algn="l"/>
            <a:r>
              <a:rPr lang="zh-CN" altLang="en-US" dirty="0">
                <a:latin typeface="隶书" pitchFamily="49" charset="-122"/>
                <a:ea typeface="隶书" pitchFamily="49" charset="-122"/>
              </a:rPr>
              <a:t>二维条码</a:t>
            </a:r>
          </a:p>
        </p:txBody>
      </p:sp>
      <p:pic>
        <p:nvPicPr>
          <p:cNvPr id="76804" name="Picture 4" descr="no_10"/>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1979141" y="2923133"/>
            <a:ext cx="4537075" cy="237807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ctangle 2"/>
          <p:cNvSpPr txBox="1">
            <a:spLocks noChangeArrowheads="1"/>
          </p:cNvSpPr>
          <p:nvPr/>
        </p:nvSpPr>
        <p:spPr>
          <a:xfrm>
            <a:off x="762000" y="228600"/>
            <a:ext cx="7772400" cy="1143000"/>
          </a:xfrm>
          <a:prstGeom prst="rect">
            <a:avLst/>
          </a:prstGeom>
        </p:spPr>
        <p:txBody>
          <a:bodyPr/>
          <a:lstStyle>
            <a:lvl1pPr marL="54864" algn="r" rtl="0" eaLnBrk="1" latinLnBrk="0" hangingPunct="1">
              <a:spcBef>
                <a:spcPct val="0"/>
              </a:spcBef>
              <a:buNone/>
              <a:defRPr kumimoji="0" sz="4600" kern="1200">
                <a:solidFill>
                  <a:schemeClr val="tx2">
                    <a:tint val="100000"/>
                    <a:shade val="90000"/>
                    <a:satMod val="250000"/>
                    <a:alpha val="100000"/>
                  </a:schemeClr>
                </a:solidFill>
                <a:effectLst>
                  <a:outerShdw blurRad="38100" dist="25500" dir="5400000" algn="tl" rotWithShape="0">
                    <a:srgbClr val="000000">
                      <a:satMod val="180000"/>
                      <a:alpha val="75000"/>
                    </a:srgbClr>
                  </a:outerShdw>
                </a:effectLst>
                <a:latin typeface="+mj-lt"/>
                <a:ea typeface="+mj-ea"/>
                <a:cs typeface="+mj-cs"/>
              </a:defRPr>
            </a:lvl1pPr>
            <a:extLst/>
          </a:lstStyle>
          <a:p>
            <a:pPr algn="ctr"/>
            <a:r>
              <a:rPr lang="zh-CN" altLang="en-US" sz="4000" dirty="0">
                <a:latin typeface="黑体" pitchFamily="2" charset="-122"/>
                <a:ea typeface="黑体" pitchFamily="2" charset="-122"/>
              </a:rPr>
              <a:t>一、图像的基本概念</a:t>
            </a:r>
            <a:br>
              <a:rPr lang="zh-CN" altLang="en-US" sz="4000" dirty="0">
                <a:latin typeface="黑体" pitchFamily="2" charset="-122"/>
                <a:ea typeface="黑体" pitchFamily="2" charset="-122"/>
              </a:rPr>
            </a:br>
            <a:endParaRPr lang="zh-CN" altLang="en-US" sz="4000" dirty="0">
              <a:solidFill>
                <a:srgbClr val="FF0000"/>
              </a:solidFill>
              <a:latin typeface="黑体" pitchFamily="2" charset="-122"/>
              <a:ea typeface="黑体" pitchFamily="2" charset="-122"/>
            </a:endParaRPr>
          </a:p>
        </p:txBody>
      </p:sp>
    </p:spTree>
    <p:extLst>
      <p:ext uri="{BB962C8B-B14F-4D97-AF65-F5344CB8AC3E}">
        <p14:creationId xmlns:p14="http://schemas.microsoft.com/office/powerpoint/2010/main" val="3797164184"/>
      </p:ext>
    </p:extLst>
  </p:cSld>
  <p:clrMapOvr>
    <a:masterClrMapping/>
  </p:clrMapOvr>
  <p:transition>
    <p:blinds dir="vert"/>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沉稳">
  <a:themeElements>
    <a:clrScheme name="沉稳">
      <a:dk1>
        <a:sysClr val="windowText" lastClr="000000"/>
      </a:dk1>
      <a:lt1>
        <a:sysClr val="window" lastClr="FFFFFF"/>
      </a:lt1>
      <a:dk2>
        <a:srgbClr val="676A55"/>
      </a:dk2>
      <a:lt2>
        <a:srgbClr val="EAEBDE"/>
      </a:lt2>
      <a:accent1>
        <a:srgbClr val="72A376"/>
      </a:accent1>
      <a:accent2>
        <a:srgbClr val="B0CCB0"/>
      </a:accent2>
      <a:accent3>
        <a:srgbClr val="A8CDD7"/>
      </a:accent3>
      <a:accent4>
        <a:srgbClr val="C0BEAF"/>
      </a:accent4>
      <a:accent5>
        <a:srgbClr val="CEC597"/>
      </a:accent5>
      <a:accent6>
        <a:srgbClr val="E8B7B7"/>
      </a:accent6>
      <a:hlink>
        <a:srgbClr val="DB5353"/>
      </a:hlink>
      <a:folHlink>
        <a:srgbClr val="903638"/>
      </a:folHlink>
    </a:clrScheme>
    <a:fontScheme name="沉稳">
      <a:majorFont>
        <a:latin typeface="Rockwell"/>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75000"/>
                <a:satMod val="400000"/>
              </a:schemeClr>
            </a:gs>
            <a:gs pos="20000">
              <a:schemeClr val="phClr">
                <a:tint val="80000"/>
                <a:satMod val="355000"/>
              </a:schemeClr>
            </a:gs>
            <a:gs pos="100000">
              <a:schemeClr val="phClr">
                <a:tint val="95000"/>
                <a:shade val="55000"/>
                <a:satMod val="355000"/>
              </a:schemeClr>
            </a:gs>
          </a:gsLst>
          <a:path path="circle">
            <a:fillToRect l="67500" t="35000" r="32500" b="65000"/>
          </a:path>
        </a:gradFill>
        <a:blipFill>
          <a:blip xmlns:r="http://schemas.openxmlformats.org/officeDocument/2006/relationships" r:embed="rId1">
            <a:duotone>
              <a:schemeClr val="phClr">
                <a:shade val="30000"/>
                <a:satMod val="120000"/>
              </a:schemeClr>
              <a:schemeClr val="phClr">
                <a:tint val="70000"/>
                <a:satMod val="250000"/>
              </a:schemeClr>
            </a:duotone>
          </a:blip>
          <a:tile tx="0" ty="0" sx="50000" sy="50000" flip="none" algn="t"/>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Foundry</Template>
  <TotalTime>835</TotalTime>
  <Words>2342</Words>
  <Application>Microsoft Office PowerPoint</Application>
  <PresentationFormat>全屏显示(4:3)</PresentationFormat>
  <Paragraphs>337</Paragraphs>
  <Slides>73</Slides>
  <Notes>4</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73</vt:i4>
      </vt:variant>
    </vt:vector>
  </HeadingPairs>
  <TitlesOfParts>
    <vt:vector size="76" baseType="lpstr">
      <vt:lpstr>沉稳</vt:lpstr>
      <vt:lpstr>位图图像</vt:lpstr>
      <vt:lpstr>Image</vt:lpstr>
      <vt:lpstr>数字图像处理</vt:lpstr>
      <vt:lpstr>第一章  引言</vt:lpstr>
      <vt:lpstr>第一章  引言</vt:lpstr>
      <vt:lpstr>课程的意义</vt:lpstr>
      <vt:lpstr>主要内容</vt:lpstr>
      <vt:lpstr>PowerPoint 演示文稿</vt:lpstr>
      <vt:lpstr>第一章 引言</vt:lpstr>
      <vt:lpstr>PowerPoint 演示文稿</vt:lpstr>
      <vt:lpstr>二维条码</vt:lpstr>
      <vt:lpstr>PowerPoint 演示文稿</vt:lpstr>
      <vt:lpstr>PowerPoint 演示文稿</vt:lpstr>
      <vt:lpstr>PowerPoint 演示文稿</vt:lpstr>
      <vt:lpstr>PowerPoint 演示文稿</vt:lpstr>
      <vt:lpstr>PowerPoint 演示文稿</vt:lpstr>
      <vt:lpstr>PowerPoint 演示文稿</vt:lpstr>
      <vt:lpstr>图像的概念   —— 数学函数 分形（艺术）图</vt:lpstr>
      <vt:lpstr>图像的概念    ——数学函数 分形（仿真）图</vt:lpstr>
      <vt:lpstr>图像的概念        —— 不可见图像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图像增强</vt:lpstr>
      <vt:lpstr>图像恢复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1.货车安全状态自动识别系统</vt:lpstr>
      <vt:lpstr>2.二维条码身份证系统</vt:lpstr>
      <vt:lpstr>3.视频跟踪系统</vt:lpstr>
      <vt:lpstr>4.弱可视环境下的图像清晰化</vt:lpstr>
      <vt:lpstr>大雾天气下的图像清晰化</vt:lpstr>
      <vt:lpstr>5. 三维彩色CT技术</vt:lpstr>
      <vt:lpstr>彩色CT系统</vt:lpstr>
      <vt:lpstr>6.印章的真伪鉴别</vt:lpstr>
      <vt:lpstr>印章真伪鉴别系统</vt:lpstr>
      <vt:lpstr>印章真伪鉴别系统</vt:lpstr>
      <vt:lpstr>7. 印刷缺陷检测系统</vt:lpstr>
      <vt:lpstr>印刷缺陷检测系统</vt:lpstr>
      <vt:lpstr>印刷缺陷检测系统</vt:lpstr>
      <vt:lpstr>印刷缺陷检测系统</vt:lpstr>
      <vt:lpstr>印刷缺陷检测系统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数字图像处理</dc:title>
  <dc:creator>degui yang</dc:creator>
  <cp:lastModifiedBy>杨德贵</cp:lastModifiedBy>
  <cp:revision>62</cp:revision>
  <dcterms:created xsi:type="dcterms:W3CDTF">2018-09-01T09:20:54Z</dcterms:created>
  <dcterms:modified xsi:type="dcterms:W3CDTF">2019-08-30T07:20:49Z</dcterms:modified>
</cp:coreProperties>
</file>